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363" r:id="rId2"/>
    <p:sldId id="303" r:id="rId3"/>
    <p:sldId id="361" r:id="rId4"/>
    <p:sldId id="362" r:id="rId5"/>
    <p:sldId id="306"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ntagne Escaldade" id="{81BAB612-D1AC-40D7-B4CB-849BA8162D1B}">
          <p14:sldIdLst>
            <p14:sldId id="363"/>
            <p14:sldId id="303"/>
            <p14:sldId id="361"/>
            <p14:sldId id="362"/>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5" autoAdjust="0"/>
    <p:restoredTop sz="94660"/>
  </p:normalViewPr>
  <p:slideViewPr>
    <p:cSldViewPr snapToGrid="0">
      <p:cViewPr varScale="1">
        <p:scale>
          <a:sx n="92" d="100"/>
          <a:sy n="92" d="100"/>
        </p:scale>
        <p:origin x="19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12/8/21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981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1CF1133-3259-4C45-BABA-5B62D9C6F78D}" type="datetimeFigureOut">
              <a:rPr lang="en-US" smtClean="0"/>
              <a:t>12/8/21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236918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1CF1133-3259-4C45-BABA-5B62D9C6F78D}" type="datetimeFigureOut">
              <a:rPr lang="en-US" smtClean="0"/>
              <a:t>12/8/21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31165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51CF1133-3259-4C45-BABA-5B62D9C6F78D}" type="datetimeFigureOut">
              <a:rPr lang="en-US" smtClean="0"/>
              <a:t>12/8/21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56141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51CF1133-3259-4C45-BABA-5B62D9C6F78D}" type="datetimeFigureOut">
              <a:rPr lang="en-US" smtClean="0"/>
              <a:t>12/8/21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23106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51CF1133-3259-4C45-BABA-5B62D9C6F78D}" type="datetimeFigureOut">
              <a:rPr lang="en-US" smtClean="0"/>
              <a:t>12/8/21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611921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12/8/21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307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12/8/21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3419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12/8/21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7126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F39F4F5-F4D2-4D2A-AB60-88D37ADCB869}" type="datetimeFigureOut">
              <a:rPr lang="en-US" smtClean="0"/>
              <a:t>12/8/21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9694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12/8/21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3941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12/8/21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6641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12/8/21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573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12/8/21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7996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7D1BD23-6E54-4D9D-AD88-A2813C73CC25}" type="datetimeFigureOut">
              <a:rPr lang="en-US" smtClean="0"/>
              <a:t>12/8/21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079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471A834-4F3C-4AF9-9C74-05EC35A0F292}" type="datetimeFigureOut">
              <a:rPr lang="en-US" smtClean="0"/>
              <a:t>12/8/21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511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1CF1133-3259-4C45-BABA-5B62D9C6F78D}" type="datetimeFigureOut">
              <a:rPr lang="en-US" smtClean="0"/>
              <a:t>12/8/21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168255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txBox="1">
            <a:spLocks noChangeArrowheads="1"/>
          </p:cNvSpPr>
          <p:nvPr/>
        </p:nvSpPr>
        <p:spPr>
          <a:xfrm>
            <a:off x="1410651" y="600707"/>
            <a:ext cx="9621524" cy="2752182"/>
          </a:xfrm>
          <a:prstGeom prst="roundRect">
            <a:avLst>
              <a:gd name="adj" fmla="val 50000"/>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5">
              <a:spcAft>
                <a:spcPts val="1200"/>
              </a:spcAft>
              <a:defRPr/>
            </a:pPr>
            <a:r>
              <a:rPr lang="fr-FR" altLang="fr-FR" sz="3300" b="1" dirty="0">
                <a:solidFill>
                  <a:schemeClr val="accent2">
                    <a:lumMod val="50000"/>
                  </a:schemeClr>
                </a:solidFill>
                <a:latin typeface="Calibri" panose="020F0502020204030204" pitchFamily="34" charset="0"/>
                <a:cs typeface="Calibri" panose="020F0502020204030204" pitchFamily="34" charset="0"/>
              </a:rPr>
              <a:t>Schéma de cohérence des équipements sportifs en Région Centre - Val de Loire 2021/2024</a:t>
            </a:r>
            <a:endParaRPr lang="fr-FR" altLang="fr-FR" sz="3300" dirty="0">
              <a:solidFill>
                <a:schemeClr val="accent2">
                  <a:lumMod val="50000"/>
                </a:schemeClr>
              </a:solidFill>
              <a:latin typeface="Calibri" panose="020F0502020204030204" pitchFamily="34" charset="0"/>
              <a:cs typeface="Calibri" panose="020F0502020204030204" pitchFamily="34" charset="0"/>
            </a:endParaRPr>
          </a:p>
          <a:p>
            <a:pPr algn="ctr" defTabSz="342905">
              <a:spcAft>
                <a:spcPts val="1200"/>
              </a:spcAft>
              <a:defRPr/>
            </a:pPr>
            <a:r>
              <a:rPr lang="fr-FR" altLang="fr-FR" sz="3300" i="1" dirty="0">
                <a:solidFill>
                  <a:schemeClr val="accent2">
                    <a:lumMod val="50000"/>
                  </a:schemeClr>
                </a:solidFill>
                <a:latin typeface="Calibri" panose="020F0502020204030204" pitchFamily="34" charset="0"/>
                <a:cs typeface="Calibri" panose="020F0502020204030204" pitchFamily="34" charset="0"/>
              </a:rPr>
              <a:t>Ligue Centre-Val de Loire Tennis de Table</a:t>
            </a:r>
          </a:p>
        </p:txBody>
      </p:sp>
      <p:pic>
        <p:nvPicPr>
          <p:cNvPr id="6" name="Picture 7" descr="logo_recens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96" y="-70744"/>
            <a:ext cx="28924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9092485" y="6491288"/>
            <a:ext cx="3199664" cy="338554"/>
          </a:xfrm>
          <a:prstGeom prst="rect">
            <a:avLst/>
          </a:prstGeom>
          <a:noFill/>
          <a:ln w="9525">
            <a:noFill/>
            <a:miter lim="800000"/>
            <a:headEnd/>
            <a:tailEnd/>
          </a:ln>
          <a:effectLst/>
        </p:spPr>
        <p:txBody>
          <a:bodyPr wrap="square">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r" eaLnBrk="1" hangingPunct="1">
              <a:spcBef>
                <a:spcPct val="50000"/>
              </a:spcBef>
              <a:defRPr/>
            </a:pPr>
            <a:r>
              <a:rPr lang="fr-FR" sz="1600" b="1" u="none" dirty="0">
                <a:solidFill>
                  <a:schemeClr val="accent2">
                    <a:lumMod val="50000"/>
                  </a:schemeClr>
                </a:solidFill>
                <a:effectLst>
                  <a:outerShdw blurRad="38100" dist="38100" dir="2700000" algn="tl">
                    <a:srgbClr val="C0C0C0"/>
                  </a:outerShdw>
                </a:effectLst>
                <a:latin typeface="Calibri" panose="020F0502020204030204" pitchFamily="34" charset="0"/>
                <a:cs typeface="Calibri" panose="020F0502020204030204" pitchFamily="34" charset="0"/>
              </a:rPr>
              <a:t> http://www.res.sports.gouv.fr</a:t>
            </a:r>
          </a:p>
        </p:txBody>
      </p:sp>
      <p:sp>
        <p:nvSpPr>
          <p:cNvPr id="12" name="Rectangle 3"/>
          <p:cNvSpPr>
            <a:spLocks noGrp="1" noChangeArrowheads="1"/>
          </p:cNvSpPr>
          <p:nvPr>
            <p:ph type="subTitle" idx="4294967295"/>
          </p:nvPr>
        </p:nvSpPr>
        <p:spPr bwMode="auto">
          <a:xfrm>
            <a:off x="1133342" y="5563673"/>
            <a:ext cx="5000824" cy="12625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b" anchorCtr="0" compatLnSpc="1">
            <a:prstTxWarp prst="textNoShape">
              <a:avLst/>
            </a:prstTxWarp>
            <a:normAutofit lnSpcReduction="10000"/>
          </a:bodyPr>
          <a:lstStyle/>
          <a:p>
            <a:pPr marL="0" indent="0" algn="ctr">
              <a:spcBef>
                <a:spcPts val="0"/>
              </a:spcBef>
              <a:buNone/>
            </a:pPr>
            <a:r>
              <a:rPr lang="fr-FR" altLang="fr-FR" sz="1300" b="1" u="sng" dirty="0">
                <a:solidFill>
                  <a:schemeClr val="accent2">
                    <a:lumMod val="50000"/>
                  </a:schemeClr>
                </a:solidFill>
                <a:latin typeface="Calibri" panose="020F0502020204030204" pitchFamily="34" charset="0"/>
                <a:cs typeface="Calibri" panose="020F0502020204030204" pitchFamily="34" charset="0"/>
              </a:rPr>
              <a:t>Etude réalisée en partenariat avec : </a:t>
            </a:r>
          </a:p>
          <a:p>
            <a:pPr marL="0" indent="0" algn="ctr">
              <a:spcBef>
                <a:spcPts val="0"/>
              </a:spcBef>
              <a:buNone/>
            </a:pPr>
            <a:endParaRPr lang="fr-FR" altLang="fr-FR" sz="1300" b="1" u="sng" dirty="0">
              <a:solidFill>
                <a:schemeClr val="accent2">
                  <a:lumMod val="50000"/>
                </a:schemeClr>
              </a:solidFill>
              <a:latin typeface="Calibri" panose="020F0502020204030204" pitchFamily="34" charset="0"/>
              <a:cs typeface="Calibri" panose="020F0502020204030204" pitchFamily="34" charset="0"/>
            </a:endParaRPr>
          </a:p>
          <a:p>
            <a:pPr marL="180000" indent="0">
              <a:spcBef>
                <a:spcPts val="0"/>
              </a:spcBef>
            </a:pPr>
            <a:r>
              <a:rPr lang="fr-FR" altLang="fr-FR" sz="1300" dirty="0">
                <a:solidFill>
                  <a:schemeClr val="accent2">
                    <a:lumMod val="50000"/>
                  </a:schemeClr>
                </a:solidFill>
                <a:latin typeface="Calibri" panose="020F0502020204030204" pitchFamily="34" charset="0"/>
                <a:cs typeface="Calibri" panose="020F0502020204030204" pitchFamily="34" charset="0"/>
              </a:rPr>
              <a:t> Le Conseil Régional du Centre - Val de Loire</a:t>
            </a:r>
          </a:p>
          <a:p>
            <a:pPr marL="180000" indent="0">
              <a:spcBef>
                <a:spcPts val="0"/>
              </a:spcBef>
            </a:pPr>
            <a:r>
              <a:rPr lang="fr-FR" altLang="fr-FR" sz="1300" dirty="0">
                <a:solidFill>
                  <a:schemeClr val="accent2">
                    <a:lumMod val="50000"/>
                  </a:schemeClr>
                </a:solidFill>
                <a:latin typeface="Calibri" panose="020F0502020204030204" pitchFamily="34" charset="0"/>
                <a:cs typeface="Calibri" panose="020F0502020204030204" pitchFamily="34" charset="0"/>
              </a:rPr>
              <a:t> La Délégation Régionale Académique à la Jeunesse, à l’Engagement et aux Sports Centre - Val de Loire</a:t>
            </a:r>
          </a:p>
          <a:p>
            <a:pPr marL="180000" indent="0">
              <a:spcBef>
                <a:spcPts val="0"/>
              </a:spcBef>
            </a:pPr>
            <a:r>
              <a:rPr lang="fr-FR" altLang="fr-FR" sz="1300" dirty="0">
                <a:solidFill>
                  <a:schemeClr val="accent2">
                    <a:lumMod val="50000"/>
                  </a:schemeClr>
                </a:solidFill>
                <a:latin typeface="Calibri" panose="020F0502020204030204" pitchFamily="34" charset="0"/>
                <a:cs typeface="Calibri" panose="020F0502020204030204" pitchFamily="34" charset="0"/>
              </a:rPr>
              <a:t> Le Comité Régional Olympique et Sportif Centre - Val de Loire</a:t>
            </a:r>
          </a:p>
        </p:txBody>
      </p:sp>
      <p:sp>
        <p:nvSpPr>
          <p:cNvPr id="16" name="Text Box 28"/>
          <p:cNvSpPr txBox="1">
            <a:spLocks noChangeArrowheads="1"/>
          </p:cNvSpPr>
          <p:nvPr/>
        </p:nvSpPr>
        <p:spPr bwMode="auto">
          <a:xfrm>
            <a:off x="4803822" y="3329338"/>
            <a:ext cx="4481848" cy="1466794"/>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lvl1pPr>
              <a:defRPr u="sng">
                <a:solidFill>
                  <a:schemeClr val="tx1"/>
                </a:solidFill>
                <a:latin typeface="Arial" panose="020B0604020202020204" pitchFamily="34" charset="0"/>
              </a:defRPr>
            </a:lvl1pPr>
            <a:lvl2pPr marL="742950" indent="-285750">
              <a:defRPr u="sng">
                <a:solidFill>
                  <a:schemeClr val="tx1"/>
                </a:solidFill>
                <a:latin typeface="Arial" panose="020B0604020202020204" pitchFamily="34" charset="0"/>
              </a:defRPr>
            </a:lvl2pPr>
            <a:lvl3pPr marL="1143000" indent="-228600">
              <a:defRPr u="sng">
                <a:solidFill>
                  <a:schemeClr val="tx1"/>
                </a:solidFill>
                <a:latin typeface="Arial" panose="020B0604020202020204" pitchFamily="34" charset="0"/>
              </a:defRPr>
            </a:lvl3pPr>
            <a:lvl4pPr marL="1600200" indent="-228600">
              <a:defRPr u="sng">
                <a:solidFill>
                  <a:schemeClr val="tx1"/>
                </a:solidFill>
                <a:latin typeface="Arial" panose="020B0604020202020204" pitchFamily="34" charset="0"/>
              </a:defRPr>
            </a:lvl4pPr>
            <a:lvl5pPr marL="2057400" indent="-22860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nSpc>
                <a:spcPct val="70000"/>
              </a:lnSpc>
              <a:spcAft>
                <a:spcPts val="400"/>
              </a:spcAft>
            </a:pPr>
            <a:r>
              <a:rPr lang="fr-FR" altLang="fr-FR" u="none" dirty="0">
                <a:solidFill>
                  <a:schemeClr val="accent2">
                    <a:lumMod val="50000"/>
                  </a:schemeClr>
                </a:solidFill>
                <a:latin typeface="Calibri" panose="020F0502020204030204" pitchFamily="34" charset="0"/>
                <a:cs typeface="Calibri" panose="020F0502020204030204" pitchFamily="34" charset="0"/>
              </a:rPr>
              <a:t>Président : Jean-Paul CHILON</a:t>
            </a:r>
          </a:p>
          <a:p>
            <a:pPr>
              <a:lnSpc>
                <a:spcPct val="70000"/>
              </a:lnSpc>
              <a:spcAft>
                <a:spcPts val="400"/>
              </a:spcAft>
            </a:pPr>
            <a:r>
              <a:rPr lang="fr-FR" altLang="fr-FR" u="none" dirty="0">
                <a:solidFill>
                  <a:schemeClr val="accent2">
                    <a:lumMod val="50000"/>
                  </a:schemeClr>
                </a:solidFill>
                <a:latin typeface="Calibri" panose="020F0502020204030204" pitchFamily="34" charset="0"/>
                <a:cs typeface="Calibri" panose="020F0502020204030204" pitchFamily="34" charset="0"/>
              </a:rPr>
              <a:t>Adresse :   40 rue du Général Leclerc </a:t>
            </a:r>
          </a:p>
          <a:p>
            <a:r>
              <a:rPr lang="fr-FR" altLang="fr-FR" u="none" dirty="0">
                <a:solidFill>
                  <a:schemeClr val="accent2">
                    <a:lumMod val="50000"/>
                  </a:schemeClr>
                </a:solidFill>
                <a:latin typeface="Calibri" panose="020F0502020204030204" pitchFamily="34" charset="0"/>
                <a:cs typeface="Calibri" panose="020F0502020204030204" pitchFamily="34" charset="0"/>
              </a:rPr>
              <a:t>		  41300 Salbris</a:t>
            </a:r>
          </a:p>
          <a:p>
            <a:r>
              <a:rPr lang="fr-FR" altLang="fr-FR" u="none" dirty="0">
                <a:solidFill>
                  <a:schemeClr val="accent2">
                    <a:lumMod val="50000"/>
                  </a:schemeClr>
                </a:solidFill>
                <a:latin typeface="Calibri" panose="020F0502020204030204" pitchFamily="34" charset="0"/>
                <a:cs typeface="Calibri" panose="020F0502020204030204" pitchFamily="34" charset="0"/>
              </a:rPr>
              <a:t>Tel :	     	  </a:t>
            </a:r>
            <a:r>
              <a:rPr lang="en-US" altLang="fr-FR" u="none" dirty="0">
                <a:solidFill>
                  <a:schemeClr val="accent2">
                    <a:lumMod val="50000"/>
                  </a:schemeClr>
                </a:solidFill>
                <a:latin typeface="Calibri" panose="020F0502020204030204" pitchFamily="34" charset="0"/>
                <a:cs typeface="Calibri" panose="020F0502020204030204" pitchFamily="34" charset="0"/>
              </a:rPr>
              <a:t>02 54 96 14 28</a:t>
            </a:r>
          </a:p>
          <a:p>
            <a:r>
              <a:rPr lang="fr-FR" altLang="fr-FR" u="none" dirty="0">
                <a:solidFill>
                  <a:schemeClr val="accent2">
                    <a:lumMod val="50000"/>
                  </a:schemeClr>
                </a:solidFill>
                <a:latin typeface="Calibri" panose="020F0502020204030204" pitchFamily="34" charset="0"/>
                <a:cs typeface="Calibri" panose="020F0502020204030204" pitchFamily="34" charset="0"/>
              </a:rPr>
              <a:t>Email :	  </a:t>
            </a:r>
            <a:r>
              <a:rPr lang="en-US" altLang="fr-FR" u="none" dirty="0">
                <a:solidFill>
                  <a:schemeClr val="accent2">
                    <a:lumMod val="50000"/>
                  </a:schemeClr>
                </a:solidFill>
                <a:latin typeface="Calibri" panose="020F0502020204030204" pitchFamily="34" charset="0"/>
                <a:cs typeface="Calibri" panose="020F0502020204030204" pitchFamily="34" charset="0"/>
              </a:rPr>
              <a:t>liguecentre.tt@wanadoo.fr</a:t>
            </a:r>
            <a:endParaRPr lang="fr-FR" altLang="fr-FR" u="none" dirty="0">
              <a:solidFill>
                <a:schemeClr val="accent2">
                  <a:lumMod val="50000"/>
                </a:schemeClr>
              </a:solidFill>
              <a:latin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3"/>
          <a:stretch>
            <a:fillRect/>
          </a:stretch>
        </p:blipFill>
        <p:spPr>
          <a:xfrm>
            <a:off x="6134165" y="5043677"/>
            <a:ext cx="1220377" cy="1782574"/>
          </a:xfrm>
          <a:prstGeom prst="rect">
            <a:avLst/>
          </a:prstGeom>
          <a:ln>
            <a:solidFill>
              <a:schemeClr val="accent1"/>
            </a:solidFill>
          </a:ln>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285" y="5048080"/>
            <a:ext cx="2160000" cy="920611"/>
          </a:xfrm>
          <a:prstGeom prst="rect">
            <a:avLst/>
          </a:prstGeom>
          <a:ln w="12700">
            <a:solidFill>
              <a:schemeClr val="accent1"/>
            </a:solidFill>
          </a:ln>
        </p:spPr>
      </p:pic>
      <p:pic>
        <p:nvPicPr>
          <p:cNvPr id="3" name="Image 2"/>
          <p:cNvPicPr>
            <a:picLocks noChangeAspect="1"/>
          </p:cNvPicPr>
          <p:nvPr/>
        </p:nvPicPr>
        <p:blipFill>
          <a:blip r:embed="rId5"/>
          <a:stretch>
            <a:fillRect/>
          </a:stretch>
        </p:blipFill>
        <p:spPr>
          <a:xfrm>
            <a:off x="11161497" y="0"/>
            <a:ext cx="1029013" cy="1080000"/>
          </a:xfrm>
          <a:prstGeom prst="rect">
            <a:avLst/>
          </a:prstGeom>
        </p:spPr>
      </p:pic>
      <p:pic>
        <p:nvPicPr>
          <p:cNvPr id="17" name="Picture 15" descr="http://www.ac-paris.fr/serail/upload/docs/image/jpeg/2010-02/tennis_de_table.jpg"/>
          <p:cNvPicPr>
            <a:picLocks noChangeAspect="1" noChangeArrowheads="1"/>
          </p:cNvPicPr>
          <p:nvPr/>
        </p:nvPicPr>
        <p:blipFill>
          <a:blip r:embed="rId6" cstate="print"/>
          <a:srcRect/>
          <a:stretch>
            <a:fillRect/>
          </a:stretch>
        </p:blipFill>
        <p:spPr bwMode="auto">
          <a:xfrm>
            <a:off x="2586444" y="3281317"/>
            <a:ext cx="2113423" cy="1584000"/>
          </a:xfrm>
          <a:prstGeom prst="rect">
            <a:avLst/>
          </a:prstGeom>
          <a:ln>
            <a:noFill/>
          </a:ln>
          <a:effectLst>
            <a:softEdge rad="112500"/>
          </a:effectLst>
        </p:spPr>
      </p:pic>
      <p:pic>
        <p:nvPicPr>
          <p:cNvPr id="18" name="Picture 17" descr="http://www.ville-limay.fr/contenu/ass/1/12_Tennis_de_table.JPG"/>
          <p:cNvPicPr>
            <a:picLocks noChangeAspect="1" noChangeArrowheads="1"/>
          </p:cNvPicPr>
          <p:nvPr/>
        </p:nvPicPr>
        <p:blipFill rotWithShape="1">
          <a:blip r:embed="rId7" cstate="print"/>
          <a:srcRect b="7132"/>
          <a:stretch/>
        </p:blipFill>
        <p:spPr bwMode="auto">
          <a:xfrm>
            <a:off x="9377111" y="3279196"/>
            <a:ext cx="2275842" cy="1584000"/>
          </a:xfrm>
          <a:prstGeom prst="rect">
            <a:avLst/>
          </a:prstGeom>
          <a:ln>
            <a:noFill/>
          </a:ln>
          <a:effectLst>
            <a:softEdge rad="112500"/>
          </a:effectLst>
        </p:spPr>
      </p:pic>
      <p:pic>
        <p:nvPicPr>
          <p:cNvPr id="13" name="Image 12">
            <a:extLst>
              <a:ext uri="{FF2B5EF4-FFF2-40B4-BE49-F238E27FC236}">
                <a16:creationId xmlns:a16="http://schemas.microsoft.com/office/drawing/2014/main" id="{82487FF3-6850-42DA-AB90-31FE1BC0D0EF}"/>
              </a:ext>
            </a:extLst>
          </p:cNvPr>
          <p:cNvPicPr>
            <a:picLocks noChangeAspect="1"/>
          </p:cNvPicPr>
          <p:nvPr/>
        </p:nvPicPr>
        <p:blipFill>
          <a:blip r:embed="rId8"/>
          <a:stretch>
            <a:fillRect/>
          </a:stretch>
        </p:blipFill>
        <p:spPr>
          <a:xfrm>
            <a:off x="7390055" y="5979924"/>
            <a:ext cx="2195986" cy="596053"/>
          </a:xfrm>
          <a:prstGeom prst="rect">
            <a:avLst/>
          </a:prstGeom>
        </p:spPr>
      </p:pic>
    </p:spTree>
    <p:extLst>
      <p:ext uri="{BB962C8B-B14F-4D97-AF65-F5344CB8AC3E}">
        <p14:creationId xmlns:p14="http://schemas.microsoft.com/office/powerpoint/2010/main" val="61330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txBox="1">
            <a:spLocks noChangeArrowheads="1"/>
          </p:cNvSpPr>
          <p:nvPr/>
        </p:nvSpPr>
        <p:spPr>
          <a:xfrm>
            <a:off x="988922" y="624481"/>
            <a:ext cx="2501253" cy="740680"/>
          </a:xfrm>
          <a:prstGeom prst="roundRect">
            <a:avLst>
              <a:gd name="adj" fmla="val 50000"/>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5">
              <a:defRPr/>
            </a:pPr>
            <a:r>
              <a:rPr lang="fr-FR" altLang="fr-FR" sz="3900" b="1" dirty="0">
                <a:solidFill>
                  <a:schemeClr val="accent2">
                    <a:lumMod val="50000"/>
                  </a:schemeClr>
                </a:solidFill>
                <a:latin typeface="Calibri" panose="020F0502020204030204" pitchFamily="34" charset="0"/>
                <a:cs typeface="Calibri" panose="020F0502020204030204" pitchFamily="34" charset="0"/>
              </a:rPr>
              <a:t>Edito</a:t>
            </a:r>
            <a:endParaRPr lang="fr-FR" altLang="fr-FR" sz="3150" i="1" dirty="0">
              <a:solidFill>
                <a:schemeClr val="accent2">
                  <a:lumMod val="50000"/>
                </a:schemeClr>
              </a:solidFill>
              <a:latin typeface="Calibri" panose="020F0502020204030204" pitchFamily="34" charset="0"/>
              <a:cs typeface="Calibri" panose="020F0502020204030204" pitchFamily="34" charset="0"/>
            </a:endParaRPr>
          </a:p>
        </p:txBody>
      </p:sp>
      <p:sp>
        <p:nvSpPr>
          <p:cNvPr id="7" name="Rectangle 2"/>
          <p:cNvSpPr>
            <a:spLocks noGrp="1" noChangeArrowheads="1"/>
          </p:cNvSpPr>
          <p:nvPr>
            <p:ph idx="1"/>
          </p:nvPr>
        </p:nvSpPr>
        <p:spPr>
          <a:xfrm>
            <a:off x="1763485" y="1398204"/>
            <a:ext cx="10428513" cy="5494498"/>
          </a:xfrm>
        </p:spPr>
        <p:txBody>
          <a:bodyPr>
            <a:noAutofit/>
          </a:bodyPr>
          <a:lstStyle/>
          <a:p>
            <a:pPr marL="0" indent="0" algn="just">
              <a:spcBef>
                <a:spcPts val="0"/>
              </a:spcBef>
              <a:spcAft>
                <a:spcPts val="2400"/>
              </a:spcAft>
              <a:buNone/>
              <a:tabLst>
                <a:tab pos="361950" algn="l"/>
              </a:tabLst>
            </a:pPr>
            <a:r>
              <a:rPr lang="fr-FR" altLang="fr-FR"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Malgré le confinement, le nombre de licenciés est en augmentation sur certains bassins de vie. Cela nous oblige à développer ou moderniser un certain nombre de salles afin d’accueillir dans de meilleurs conditions les pratiquants toujours plus différents.</a:t>
            </a:r>
          </a:p>
          <a:p>
            <a:pPr marL="0" indent="0" algn="just">
              <a:spcBef>
                <a:spcPts val="0"/>
              </a:spcBef>
              <a:spcAft>
                <a:spcPts val="2400"/>
              </a:spcAft>
              <a:buNone/>
              <a:tabLst>
                <a:tab pos="361950" algn="l"/>
              </a:tabLst>
            </a:pPr>
            <a:r>
              <a:rPr lang="fr-FR" altLang="fr-FR"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Ces équipements permettent aussi de démultiplier les possibilités de compétitions départementales, régionales et nationales. Après un classement, les clubs ont la possibilité de diversifier leur ressource (buvette), fidéliser ou recruter des adhérents (nombre de tables possibles à installer).</a:t>
            </a:r>
          </a:p>
          <a:p>
            <a:pPr marL="0" indent="0" algn="just">
              <a:spcBef>
                <a:spcPts val="0"/>
              </a:spcBef>
              <a:spcAft>
                <a:spcPts val="2400"/>
              </a:spcAft>
              <a:buNone/>
              <a:tabLst>
                <a:tab pos="361950" algn="l"/>
              </a:tabLst>
            </a:pPr>
            <a:r>
              <a:rPr lang="fr-FR" altLang="fr-FR"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L’augmentation du nombre d’adhérents nécessite plus d’équipements. A contrario, le développement d’équipements favorise le développement du nombre d’adhérents et donc contribuent au développement de l’activité physique. Enfin, cela permet un développement du nombre de cadres professionnels et donc de l’emploi associatif très important pour faire vivre les différents territoires.</a:t>
            </a:r>
          </a:p>
          <a:p>
            <a:pPr marL="0" indent="0" algn="just">
              <a:spcBef>
                <a:spcPts val="0"/>
              </a:spcBef>
              <a:spcAft>
                <a:spcPts val="2400"/>
              </a:spcAft>
              <a:buNone/>
              <a:tabLst>
                <a:tab pos="361950" algn="l"/>
              </a:tabLst>
            </a:pPr>
            <a:r>
              <a:rPr lang="fr-FR" altLang="fr-FR"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Le sérieux du travail réalisé par tous y contribue largement et je remercie nos partenaires, les Comités Départementaux, les Clubs ainsi que tous les licenciés de la ligue du Centre- Val de Loire Tennis de Table.</a:t>
            </a:r>
          </a:p>
          <a:p>
            <a:pPr marL="0" indent="0" algn="r">
              <a:spcBef>
                <a:spcPts val="0"/>
              </a:spcBef>
              <a:buNone/>
              <a:tabLst>
                <a:tab pos="361950" algn="l"/>
              </a:tabLst>
            </a:pPr>
            <a:r>
              <a:rPr lang="fr-FR" altLang="fr-FR"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Monsieur Jean-Paul CHILON</a:t>
            </a:r>
          </a:p>
          <a:p>
            <a:pPr marL="0" indent="0" algn="r">
              <a:spcBef>
                <a:spcPts val="0"/>
              </a:spcBef>
              <a:buNone/>
              <a:tabLst>
                <a:tab pos="361950" algn="l"/>
              </a:tabLst>
            </a:pPr>
            <a:r>
              <a:rPr lang="fr-FR" altLang="fr-FR"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Président de la Ligue Centre-Val de Loire Tennis de Table</a:t>
            </a:r>
          </a:p>
        </p:txBody>
      </p:sp>
      <p:pic>
        <p:nvPicPr>
          <p:cNvPr id="6" name="Image 5"/>
          <p:cNvPicPr>
            <a:picLocks noChangeAspect="1"/>
          </p:cNvPicPr>
          <p:nvPr/>
        </p:nvPicPr>
        <p:blipFill>
          <a:blip r:embed="rId2"/>
          <a:stretch>
            <a:fillRect/>
          </a:stretch>
        </p:blipFill>
        <p:spPr>
          <a:xfrm>
            <a:off x="11161497" y="0"/>
            <a:ext cx="1029013" cy="1080000"/>
          </a:xfrm>
          <a:prstGeom prst="rect">
            <a:avLst/>
          </a:prstGeom>
        </p:spPr>
      </p:pic>
    </p:spTree>
    <p:extLst>
      <p:ext uri="{BB962C8B-B14F-4D97-AF65-F5344CB8AC3E}">
        <p14:creationId xmlns:p14="http://schemas.microsoft.com/office/powerpoint/2010/main" val="87438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txBox="1">
            <a:spLocks noChangeArrowheads="1"/>
          </p:cNvSpPr>
          <p:nvPr/>
        </p:nvSpPr>
        <p:spPr>
          <a:xfrm>
            <a:off x="1478319" y="586223"/>
            <a:ext cx="8451292" cy="740680"/>
          </a:xfrm>
          <a:prstGeom prst="roundRect">
            <a:avLst>
              <a:gd name="adj" fmla="val 50000"/>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5">
              <a:defRPr/>
            </a:pPr>
            <a:r>
              <a:rPr lang="fr-FR" altLang="fr-FR" sz="3300" b="1" dirty="0">
                <a:solidFill>
                  <a:schemeClr val="accent2">
                    <a:lumMod val="50000"/>
                  </a:schemeClr>
                </a:solidFill>
                <a:latin typeface="Calibri" panose="020F0502020204030204" pitchFamily="34" charset="0"/>
                <a:cs typeface="Calibri" panose="020F0502020204030204" pitchFamily="34" charset="0"/>
              </a:rPr>
              <a:t>Etat des lieux des équipements sportifs</a:t>
            </a:r>
            <a:endParaRPr lang="fr-FR" altLang="fr-FR" sz="3300" i="1" dirty="0">
              <a:solidFill>
                <a:schemeClr val="accent2">
                  <a:lumMod val="50000"/>
                </a:schemeClr>
              </a:solidFill>
              <a:latin typeface="Calibri" panose="020F0502020204030204" pitchFamily="34" charset="0"/>
              <a:cs typeface="Calibri" panose="020F0502020204030204" pitchFamily="34" charset="0"/>
            </a:endParaRPr>
          </a:p>
        </p:txBody>
      </p:sp>
      <p:sp>
        <p:nvSpPr>
          <p:cNvPr id="11" name="Rectangle 2"/>
          <p:cNvSpPr>
            <a:spLocks noGrp="1" noChangeArrowheads="1"/>
          </p:cNvSpPr>
          <p:nvPr>
            <p:ph idx="1"/>
          </p:nvPr>
        </p:nvSpPr>
        <p:spPr>
          <a:xfrm>
            <a:off x="5278582" y="4480548"/>
            <a:ext cx="6900355" cy="2122254"/>
          </a:xfrm>
        </p:spPr>
        <p:txBody>
          <a:bodyPr>
            <a:noAutofit/>
          </a:bodyPr>
          <a:lstStyle/>
          <a:p>
            <a:pPr marL="0" indent="0" algn="ctr" eaLnBrk="1" hangingPunct="1">
              <a:spcBef>
                <a:spcPts val="0"/>
              </a:spcBef>
              <a:spcAft>
                <a:spcPts val="800"/>
              </a:spcAft>
              <a:buFont typeface="Wingdings" panose="05000000000000000000" pitchFamily="2" charset="2"/>
              <a:buNone/>
              <a:tabLst>
                <a:tab pos="361950" algn="l"/>
              </a:tabLst>
            </a:pPr>
            <a:r>
              <a:rPr lang="fr-FR" altLang="fr-FR" sz="1700" b="1" i="1" u="sng"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Analyse des équipements (par la discipline)</a:t>
            </a:r>
          </a:p>
          <a:p>
            <a:pPr marL="0" indent="0" algn="just">
              <a:spcBef>
                <a:spcPts val="0"/>
              </a:spcBef>
              <a:spcAft>
                <a:spcPts val="800"/>
              </a:spcAft>
              <a:buNone/>
              <a:tabLst>
                <a:tab pos="361950" algn="l"/>
              </a:tabLst>
            </a:pPr>
            <a:r>
              <a:rPr lang="fr-FR" altLang="fr-FR" sz="17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Si la pratique s’exerce dans les gymnases, il manque encore beaucoup de salles spécifiques aussi bien pour des clubs structurés autour de l’emploi que pour les clubs ruraux. </a:t>
            </a:r>
          </a:p>
          <a:p>
            <a:pPr marL="0" indent="0" algn="just">
              <a:spcBef>
                <a:spcPts val="0"/>
              </a:spcBef>
              <a:spcAft>
                <a:spcPts val="800"/>
              </a:spcAft>
              <a:buNone/>
              <a:tabLst>
                <a:tab pos="361950" algn="l"/>
              </a:tabLst>
            </a:pPr>
            <a:r>
              <a:rPr lang="fr-FR" altLang="fr-FR" sz="17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L’absence de ces équipements empêche le développement de l’activité, du nombre de clubs et de licenciés. Des progrès ont été réalisés </a:t>
            </a:r>
            <a:r>
              <a:rPr lang="fr-FR" altLang="fr-FR" sz="170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sur la </a:t>
            </a:r>
            <a:r>
              <a:rPr lang="fr-FR" altLang="fr-FR" sz="17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précédente olympiade, nous devons poursuivre sur ce rythme pour démultiplier les organisateurs de compétitions, de stages… </a:t>
            </a:r>
          </a:p>
          <a:p>
            <a:pPr marL="0" indent="0" algn="just" eaLnBrk="1" hangingPunct="1">
              <a:spcBef>
                <a:spcPts val="0"/>
              </a:spcBef>
              <a:spcAft>
                <a:spcPts val="1500"/>
              </a:spcAft>
              <a:buFont typeface="Wingdings" panose="05000000000000000000" pitchFamily="2" charset="2"/>
              <a:buNone/>
              <a:tabLst>
                <a:tab pos="361950" algn="l"/>
              </a:tabLst>
            </a:pPr>
            <a:r>
              <a:rPr lang="fr-FR" altLang="fr-FR" sz="17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 </a:t>
            </a:r>
          </a:p>
        </p:txBody>
      </p:sp>
      <p:pic>
        <p:nvPicPr>
          <p:cNvPr id="7" name="Image 6"/>
          <p:cNvPicPr>
            <a:picLocks noChangeAspect="1"/>
          </p:cNvPicPr>
          <p:nvPr/>
        </p:nvPicPr>
        <p:blipFill>
          <a:blip r:embed="rId2"/>
          <a:stretch>
            <a:fillRect/>
          </a:stretch>
        </p:blipFill>
        <p:spPr>
          <a:xfrm>
            <a:off x="11161497" y="0"/>
            <a:ext cx="1029013" cy="1080000"/>
          </a:xfrm>
          <a:prstGeom prst="rect">
            <a:avLst/>
          </a:prstGeom>
        </p:spPr>
      </p:pic>
      <p:pic>
        <p:nvPicPr>
          <p:cNvPr id="4" name="Image 3"/>
          <p:cNvPicPr>
            <a:picLocks noChangeAspect="1"/>
          </p:cNvPicPr>
          <p:nvPr/>
        </p:nvPicPr>
        <p:blipFill>
          <a:blip r:embed="rId3"/>
          <a:stretch>
            <a:fillRect/>
          </a:stretch>
        </p:blipFill>
        <p:spPr>
          <a:xfrm>
            <a:off x="5352000" y="1321878"/>
            <a:ext cx="6840000" cy="2991899"/>
          </a:xfrm>
          <a:prstGeom prst="rect">
            <a:avLst/>
          </a:prstGeom>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4650" t="3748" r="4816" b="3294"/>
          <a:stretch/>
        </p:blipFill>
        <p:spPr>
          <a:xfrm>
            <a:off x="1604722" y="1321878"/>
            <a:ext cx="3474039" cy="5512735"/>
          </a:xfrm>
          <a:prstGeom prst="rect">
            <a:avLst/>
          </a:prstGeom>
        </p:spPr>
      </p:pic>
    </p:spTree>
    <p:extLst>
      <p:ext uri="{BB962C8B-B14F-4D97-AF65-F5344CB8AC3E}">
        <p14:creationId xmlns:p14="http://schemas.microsoft.com/office/powerpoint/2010/main" val="202583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4732" t="3544" r="5030" b="3400"/>
          <a:stretch/>
        </p:blipFill>
        <p:spPr>
          <a:xfrm>
            <a:off x="4015364" y="30644"/>
            <a:ext cx="4269260" cy="6804000"/>
          </a:xfrm>
          <a:prstGeom prst="rect">
            <a:avLst/>
          </a:prstGeom>
        </p:spPr>
      </p:pic>
      <p:sp>
        <p:nvSpPr>
          <p:cNvPr id="19" name="Oval 771"/>
          <p:cNvSpPr>
            <a:spLocks noChangeArrowheads="1"/>
          </p:cNvSpPr>
          <p:nvPr/>
        </p:nvSpPr>
        <p:spPr bwMode="auto">
          <a:xfrm>
            <a:off x="4720751" y="4048632"/>
            <a:ext cx="216000" cy="216000"/>
          </a:xfrm>
          <a:prstGeom prst="ellipse">
            <a:avLst/>
          </a:prstGeom>
          <a:solidFill>
            <a:srgbClr val="FF0000"/>
          </a:solidFill>
          <a:ln w="28575">
            <a:solidFill>
              <a:srgbClr val="FF0000"/>
            </a:solidFill>
            <a:round/>
            <a:headEnd/>
            <a:tailEnd/>
          </a:ln>
        </p:spPr>
        <p:txBody>
          <a:bodyPr wrap="none" anchor="ctr"/>
          <a:lstStyle/>
          <a:p>
            <a:pPr algn="ctr"/>
            <a:r>
              <a:rPr lang="en-US" sz="1200" b="1" u="none" dirty="0">
                <a:solidFill>
                  <a:schemeClr val="bg1"/>
                </a:solidFill>
                <a:effectLst>
                  <a:outerShdw blurRad="38100" dist="38100" dir="2700000" algn="tl">
                    <a:srgbClr val="000000">
                      <a:alpha val="43137"/>
                    </a:srgbClr>
                  </a:outerShdw>
                </a:effectLst>
                <a:latin typeface="Book Antiqua" pitchFamily="18" charset="0"/>
              </a:rPr>
              <a:t>1</a:t>
            </a:r>
            <a:endParaRPr lang="en-US" sz="1200" b="1" dirty="0">
              <a:solidFill>
                <a:schemeClr val="bg1"/>
              </a:solidFill>
              <a:effectLst>
                <a:outerShdw blurRad="38100" dist="38100" dir="2700000" algn="tl">
                  <a:srgbClr val="000000">
                    <a:alpha val="43137"/>
                  </a:srgbClr>
                </a:outerShdw>
              </a:effectLst>
              <a:latin typeface="Times New Roman" pitchFamily="18" charset="0"/>
            </a:endParaRPr>
          </a:p>
        </p:txBody>
      </p:sp>
      <p:sp>
        <p:nvSpPr>
          <p:cNvPr id="28" name="Oval 771"/>
          <p:cNvSpPr>
            <a:spLocks noChangeArrowheads="1"/>
          </p:cNvSpPr>
          <p:nvPr/>
        </p:nvSpPr>
        <p:spPr bwMode="auto">
          <a:xfrm>
            <a:off x="5555770" y="1551594"/>
            <a:ext cx="216000" cy="216000"/>
          </a:xfrm>
          <a:prstGeom prst="ellipse">
            <a:avLst/>
          </a:prstGeom>
          <a:solidFill>
            <a:srgbClr val="FF0000"/>
          </a:solidFill>
          <a:ln w="28575">
            <a:solidFill>
              <a:srgbClr val="FF0000"/>
            </a:solidFill>
            <a:round/>
            <a:headEnd/>
            <a:tailEnd/>
          </a:ln>
        </p:spPr>
        <p:txBody>
          <a:bodyPr wrap="none" anchor="ctr"/>
          <a:lstStyle/>
          <a:p>
            <a:pPr algn="ctr"/>
            <a:r>
              <a:rPr lang="en-US" sz="1200" b="1" dirty="0">
                <a:solidFill>
                  <a:schemeClr val="bg1"/>
                </a:solidFill>
                <a:effectLst>
                  <a:outerShdw blurRad="38100" dist="38100" dir="2700000" algn="tl">
                    <a:srgbClr val="000000">
                      <a:alpha val="43137"/>
                    </a:srgbClr>
                  </a:outerShdw>
                </a:effectLst>
                <a:latin typeface="Book Antiqua" pitchFamily="18" charset="0"/>
              </a:rPr>
              <a:t>4</a:t>
            </a:r>
            <a:endParaRPr lang="en-US" sz="1200" b="1" dirty="0">
              <a:solidFill>
                <a:schemeClr val="bg1"/>
              </a:solidFill>
              <a:effectLst>
                <a:outerShdw blurRad="38100" dist="38100" dir="2700000" algn="tl">
                  <a:srgbClr val="000000">
                    <a:alpha val="43137"/>
                  </a:srgbClr>
                </a:outerShdw>
              </a:effectLst>
              <a:latin typeface="Times New Roman" pitchFamily="18" charset="0"/>
            </a:endParaRPr>
          </a:p>
        </p:txBody>
      </p:sp>
      <p:sp>
        <p:nvSpPr>
          <p:cNvPr id="29" name="Text Box 756"/>
          <p:cNvSpPr txBox="1">
            <a:spLocks noChangeArrowheads="1"/>
          </p:cNvSpPr>
          <p:nvPr/>
        </p:nvSpPr>
        <p:spPr bwMode="auto">
          <a:xfrm>
            <a:off x="8284624" y="5837799"/>
            <a:ext cx="3905886" cy="523220"/>
          </a:xfrm>
          <a:prstGeom prst="rect">
            <a:avLst/>
          </a:prstGeom>
          <a:noFill/>
          <a:ln w="9525">
            <a:noFill/>
            <a:miter lim="800000"/>
            <a:headEnd/>
            <a:tailEnd/>
          </a:ln>
        </p:spPr>
        <p:txBody>
          <a:bodyPr wrap="square">
            <a:spAutoFit/>
          </a:bodyPr>
          <a:lstStyle/>
          <a:p>
            <a:pPr algn="ctr"/>
            <a:r>
              <a:rPr lang="en-US" sz="1400" b="1" dirty="0">
                <a:solidFill>
                  <a:schemeClr val="accent2">
                    <a:lumMod val="50000"/>
                  </a:schemeClr>
                </a:solidFill>
                <a:latin typeface="Calibri" panose="020F0502020204030204" pitchFamily="34" charset="0"/>
                <a:cs typeface="Calibri" panose="020F0502020204030204" pitchFamily="34" charset="0"/>
              </a:rPr>
              <a:t>5 </a:t>
            </a:r>
            <a:r>
              <a:rPr lang="en-US" sz="1400" b="1" u="none" dirty="0">
                <a:solidFill>
                  <a:schemeClr val="accent2">
                    <a:lumMod val="50000"/>
                  </a:schemeClr>
                </a:solidFill>
                <a:latin typeface="Calibri" panose="020F0502020204030204" pitchFamily="34" charset="0"/>
                <a:cs typeface="Calibri" panose="020F0502020204030204" pitchFamily="34" charset="0"/>
              </a:rPr>
              <a:t>- </a:t>
            </a:r>
            <a:r>
              <a:rPr lang="en-US" sz="1400" b="1" dirty="0">
                <a:solidFill>
                  <a:schemeClr val="accent2">
                    <a:lumMod val="50000"/>
                  </a:schemeClr>
                </a:solidFill>
                <a:latin typeface="Calibri" panose="020F0502020204030204" pitchFamily="34" charset="0"/>
                <a:cs typeface="Calibri" panose="020F0502020204030204" pitchFamily="34" charset="0"/>
              </a:rPr>
              <a:t>ARGENTON SUR CREUSE</a:t>
            </a:r>
            <a:endParaRPr lang="en-US" sz="1400" b="1" u="none" dirty="0">
              <a:solidFill>
                <a:schemeClr val="accent2">
                  <a:lumMod val="50000"/>
                </a:schemeClr>
              </a:solidFill>
              <a:latin typeface="Calibri" panose="020F0502020204030204" pitchFamily="34" charset="0"/>
              <a:cs typeface="Calibri" panose="020F0502020204030204" pitchFamily="34" charset="0"/>
            </a:endParaRPr>
          </a:p>
          <a:p>
            <a:pPr algn="ctr"/>
            <a:r>
              <a:rPr lang="fr-FR" sz="1400" dirty="0">
                <a:solidFill>
                  <a:schemeClr val="accent2">
                    <a:lumMod val="50000"/>
                  </a:schemeClr>
                </a:solidFill>
                <a:latin typeface="Calibri" panose="020F0502020204030204" pitchFamily="34" charset="0"/>
                <a:cs typeface="Calibri" panose="020F0502020204030204" pitchFamily="34" charset="0"/>
              </a:rPr>
              <a:t>Rénovation de la salle de tennis de table.</a:t>
            </a:r>
            <a:endParaRPr lang="fr-FR" sz="1400" u="none" dirty="0">
              <a:solidFill>
                <a:schemeClr val="accent2">
                  <a:lumMod val="50000"/>
                </a:schemeClr>
              </a:solidFill>
              <a:latin typeface="Calibri" panose="020F0502020204030204" pitchFamily="34" charset="0"/>
              <a:cs typeface="Calibri" panose="020F0502020204030204" pitchFamily="34" charset="0"/>
            </a:endParaRPr>
          </a:p>
        </p:txBody>
      </p:sp>
      <p:sp>
        <p:nvSpPr>
          <p:cNvPr id="31" name="Text Box 756"/>
          <p:cNvSpPr txBox="1">
            <a:spLocks noChangeArrowheads="1"/>
          </p:cNvSpPr>
          <p:nvPr/>
        </p:nvSpPr>
        <p:spPr bwMode="auto">
          <a:xfrm>
            <a:off x="8254406" y="2718938"/>
            <a:ext cx="3937594" cy="523220"/>
          </a:xfrm>
          <a:prstGeom prst="rect">
            <a:avLst/>
          </a:prstGeom>
          <a:noFill/>
          <a:ln w="9525">
            <a:noFill/>
            <a:miter lim="800000"/>
            <a:headEnd/>
            <a:tailEnd/>
          </a:ln>
        </p:spPr>
        <p:txBody>
          <a:bodyPr wrap="square">
            <a:spAutoFit/>
          </a:bodyPr>
          <a:lstStyle/>
          <a:p>
            <a:pPr algn="ctr"/>
            <a:r>
              <a:rPr lang="en-US" sz="1400" b="1" dirty="0">
                <a:solidFill>
                  <a:schemeClr val="accent2">
                    <a:lumMod val="50000"/>
                  </a:schemeClr>
                </a:solidFill>
                <a:latin typeface="Calibri" panose="020F0502020204030204" pitchFamily="34" charset="0"/>
                <a:cs typeface="Calibri" panose="020F0502020204030204" pitchFamily="34" charset="0"/>
              </a:rPr>
              <a:t>9</a:t>
            </a:r>
            <a:r>
              <a:rPr lang="en-US" sz="1400" b="1" u="none" dirty="0">
                <a:solidFill>
                  <a:schemeClr val="accent2">
                    <a:lumMod val="50000"/>
                  </a:schemeClr>
                </a:solidFill>
                <a:latin typeface="Calibri" panose="020F0502020204030204" pitchFamily="34" charset="0"/>
                <a:cs typeface="Calibri" panose="020F0502020204030204" pitchFamily="34" charset="0"/>
              </a:rPr>
              <a:t> - </a:t>
            </a:r>
            <a:r>
              <a:rPr lang="en-US" sz="1400" b="1" dirty="0">
                <a:solidFill>
                  <a:schemeClr val="accent2">
                    <a:lumMod val="50000"/>
                  </a:schemeClr>
                </a:solidFill>
                <a:latin typeface="Calibri" panose="020F0502020204030204" pitchFamily="34" charset="0"/>
                <a:cs typeface="Calibri" panose="020F0502020204030204" pitchFamily="34" charset="0"/>
              </a:rPr>
              <a:t>LA CHAPELLE SAINT MESMIN</a:t>
            </a:r>
            <a:r>
              <a:rPr lang="en-US" sz="1400" b="1" u="none" dirty="0">
                <a:solidFill>
                  <a:schemeClr val="accent2">
                    <a:lumMod val="50000"/>
                  </a:schemeClr>
                </a:solidFill>
                <a:latin typeface="Calibri" panose="020F0502020204030204" pitchFamily="34" charset="0"/>
                <a:cs typeface="Calibri" panose="020F0502020204030204" pitchFamily="34" charset="0"/>
              </a:rPr>
              <a:t> </a:t>
            </a:r>
          </a:p>
          <a:p>
            <a:pPr algn="ctr"/>
            <a:r>
              <a:rPr lang="fr-FR" sz="1400" dirty="0">
                <a:solidFill>
                  <a:schemeClr val="accent2">
                    <a:lumMod val="50000"/>
                  </a:schemeClr>
                </a:solidFill>
                <a:latin typeface="Calibri" panose="020F0502020204030204" pitchFamily="34" charset="0"/>
                <a:cs typeface="Calibri" panose="020F0502020204030204" pitchFamily="34" charset="0"/>
              </a:rPr>
              <a:t>Rénovation / Construction d'un gymnase.</a:t>
            </a:r>
            <a:endParaRPr lang="fr-FR" sz="1400" u="none" dirty="0">
              <a:solidFill>
                <a:schemeClr val="accent2">
                  <a:lumMod val="50000"/>
                </a:schemeClr>
              </a:solidFill>
              <a:latin typeface="Calibri" panose="020F0502020204030204" pitchFamily="34" charset="0"/>
              <a:cs typeface="Calibri" panose="020F0502020204030204" pitchFamily="34" charset="0"/>
            </a:endParaRPr>
          </a:p>
        </p:txBody>
      </p:sp>
      <p:sp>
        <p:nvSpPr>
          <p:cNvPr id="32" name="Oval 771"/>
          <p:cNvSpPr>
            <a:spLocks noChangeArrowheads="1"/>
          </p:cNvSpPr>
          <p:nvPr/>
        </p:nvSpPr>
        <p:spPr bwMode="auto">
          <a:xfrm>
            <a:off x="5744478" y="4039595"/>
            <a:ext cx="216000" cy="233642"/>
          </a:xfrm>
          <a:prstGeom prst="ellipse">
            <a:avLst/>
          </a:prstGeom>
          <a:solidFill>
            <a:srgbClr val="FF0000"/>
          </a:solidFill>
          <a:ln w="28575">
            <a:solidFill>
              <a:srgbClr val="FF0000"/>
            </a:solidFill>
            <a:round/>
            <a:headEnd/>
            <a:tailEnd/>
          </a:ln>
        </p:spPr>
        <p:txBody>
          <a:bodyPr wrap="none" anchor="ctr"/>
          <a:lstStyle/>
          <a:p>
            <a:pPr algn="ctr"/>
            <a:r>
              <a:rPr lang="en-US" sz="1200" b="1" dirty="0">
                <a:solidFill>
                  <a:schemeClr val="bg1"/>
                </a:solidFill>
                <a:effectLst>
                  <a:outerShdw blurRad="38100" dist="38100" dir="2700000" algn="tl">
                    <a:srgbClr val="000000">
                      <a:alpha val="43137"/>
                    </a:srgbClr>
                  </a:outerShdw>
                </a:effectLst>
                <a:latin typeface="Book Antiqua" pitchFamily="18" charset="0"/>
              </a:rPr>
              <a:t>3</a:t>
            </a:r>
            <a:endParaRPr lang="en-US" sz="1200" b="1" dirty="0">
              <a:solidFill>
                <a:schemeClr val="bg1"/>
              </a:solidFill>
              <a:effectLst>
                <a:outerShdw blurRad="38100" dist="38100" dir="2700000" algn="tl">
                  <a:srgbClr val="000000">
                    <a:alpha val="43137"/>
                  </a:srgbClr>
                </a:outerShdw>
              </a:effectLst>
              <a:latin typeface="Times New Roman" pitchFamily="18" charset="0"/>
            </a:endParaRPr>
          </a:p>
        </p:txBody>
      </p:sp>
      <p:sp>
        <p:nvSpPr>
          <p:cNvPr id="33" name="Text Box 756"/>
          <p:cNvSpPr txBox="1">
            <a:spLocks noChangeArrowheads="1"/>
          </p:cNvSpPr>
          <p:nvPr/>
        </p:nvSpPr>
        <p:spPr bwMode="auto">
          <a:xfrm>
            <a:off x="8254406" y="4089904"/>
            <a:ext cx="3945721" cy="523220"/>
          </a:xfrm>
          <a:prstGeom prst="rect">
            <a:avLst/>
          </a:prstGeom>
          <a:noFill/>
          <a:ln w="9525">
            <a:noFill/>
            <a:miter lim="800000"/>
            <a:headEnd/>
            <a:tailEnd/>
          </a:ln>
        </p:spPr>
        <p:txBody>
          <a:bodyPr wrap="square">
            <a:spAutoFit/>
          </a:bodyPr>
          <a:lstStyle/>
          <a:p>
            <a:pPr algn="ctr"/>
            <a:r>
              <a:rPr lang="en-US" sz="1400" b="1" dirty="0">
                <a:solidFill>
                  <a:schemeClr val="accent2">
                    <a:lumMod val="50000"/>
                  </a:schemeClr>
                </a:solidFill>
                <a:latin typeface="Calibri" panose="020F0502020204030204" pitchFamily="34" charset="0"/>
                <a:cs typeface="Calibri" panose="020F0502020204030204" pitchFamily="34" charset="0"/>
              </a:rPr>
              <a:t>1</a:t>
            </a:r>
            <a:r>
              <a:rPr lang="en-US" sz="1400" b="1" u="none" dirty="0">
                <a:solidFill>
                  <a:schemeClr val="accent2">
                    <a:lumMod val="50000"/>
                  </a:schemeClr>
                </a:solidFill>
                <a:latin typeface="Calibri" panose="020F0502020204030204" pitchFamily="34" charset="0"/>
                <a:cs typeface="Calibri" panose="020F0502020204030204" pitchFamily="34" charset="0"/>
              </a:rPr>
              <a:t> - </a:t>
            </a:r>
            <a:r>
              <a:rPr lang="en-US" sz="1400" b="1" dirty="0">
                <a:solidFill>
                  <a:schemeClr val="accent2">
                    <a:lumMod val="50000"/>
                  </a:schemeClr>
                </a:solidFill>
                <a:latin typeface="Calibri" panose="020F0502020204030204" pitchFamily="34" charset="0"/>
                <a:cs typeface="Calibri" panose="020F0502020204030204" pitchFamily="34" charset="0"/>
              </a:rPr>
              <a:t>VILLEFRANCHE SUR CHER</a:t>
            </a:r>
            <a:endParaRPr lang="en-US" sz="1400" b="1" u="none" dirty="0">
              <a:solidFill>
                <a:schemeClr val="accent2">
                  <a:lumMod val="50000"/>
                </a:schemeClr>
              </a:solidFill>
              <a:latin typeface="Calibri" panose="020F0502020204030204" pitchFamily="34" charset="0"/>
              <a:cs typeface="Calibri" panose="020F0502020204030204" pitchFamily="34" charset="0"/>
            </a:endParaRPr>
          </a:p>
          <a:p>
            <a:pPr algn="ctr"/>
            <a:r>
              <a:rPr lang="fr-FR" sz="1400" dirty="0">
                <a:solidFill>
                  <a:schemeClr val="accent2">
                    <a:lumMod val="50000"/>
                  </a:schemeClr>
                </a:solidFill>
                <a:latin typeface="Calibri" panose="020F0502020204030204" pitchFamily="34" charset="0"/>
                <a:cs typeface="Calibri" panose="020F0502020204030204" pitchFamily="34" charset="0"/>
              </a:rPr>
              <a:t>Agrandissement de la salle de tennis de table.</a:t>
            </a:r>
            <a:endParaRPr lang="fr-FR" sz="1400" u="none" dirty="0">
              <a:solidFill>
                <a:schemeClr val="accent2">
                  <a:lumMod val="50000"/>
                </a:schemeClr>
              </a:solidFill>
              <a:latin typeface="Calibri" panose="020F0502020204030204" pitchFamily="34" charset="0"/>
              <a:cs typeface="Calibri" panose="020F0502020204030204" pitchFamily="34" charset="0"/>
            </a:endParaRPr>
          </a:p>
        </p:txBody>
      </p:sp>
      <p:sp>
        <p:nvSpPr>
          <p:cNvPr id="34" name="Oval 771"/>
          <p:cNvSpPr>
            <a:spLocks noChangeArrowheads="1"/>
          </p:cNvSpPr>
          <p:nvPr/>
        </p:nvSpPr>
        <p:spPr bwMode="auto">
          <a:xfrm>
            <a:off x="5941983" y="5768669"/>
            <a:ext cx="216000" cy="216000"/>
          </a:xfrm>
          <a:prstGeom prst="ellipse">
            <a:avLst/>
          </a:prstGeom>
          <a:solidFill>
            <a:srgbClr val="FF0000"/>
          </a:solidFill>
          <a:ln w="28575">
            <a:solidFill>
              <a:srgbClr val="FF0000"/>
            </a:solidFill>
            <a:round/>
            <a:headEnd/>
            <a:tailEnd/>
          </a:ln>
        </p:spPr>
        <p:txBody>
          <a:bodyPr wrap="none" anchor="ctr"/>
          <a:lstStyle/>
          <a:p>
            <a:pPr algn="ctr"/>
            <a:r>
              <a:rPr lang="en-US" sz="1200" b="1" dirty="0">
                <a:solidFill>
                  <a:schemeClr val="bg1"/>
                </a:solidFill>
                <a:effectLst>
                  <a:outerShdw blurRad="38100" dist="38100" dir="2700000" algn="tl">
                    <a:srgbClr val="000000">
                      <a:alpha val="43137"/>
                    </a:srgbClr>
                  </a:outerShdw>
                </a:effectLst>
                <a:latin typeface="Book Antiqua" pitchFamily="18" charset="0"/>
              </a:rPr>
              <a:t>5</a:t>
            </a:r>
            <a:endParaRPr lang="en-US" sz="1200" b="1" dirty="0">
              <a:solidFill>
                <a:schemeClr val="bg1"/>
              </a:solidFill>
              <a:effectLst>
                <a:outerShdw blurRad="38100" dist="38100" dir="2700000" algn="tl">
                  <a:srgbClr val="000000">
                    <a:alpha val="43137"/>
                  </a:srgbClr>
                </a:outerShdw>
              </a:effectLst>
              <a:latin typeface="Times New Roman" pitchFamily="18" charset="0"/>
            </a:endParaRPr>
          </a:p>
        </p:txBody>
      </p:sp>
      <p:sp>
        <p:nvSpPr>
          <p:cNvPr id="36" name="Oval 771"/>
          <p:cNvSpPr>
            <a:spLocks noChangeArrowheads="1"/>
          </p:cNvSpPr>
          <p:nvPr/>
        </p:nvSpPr>
        <p:spPr bwMode="auto">
          <a:xfrm>
            <a:off x="5271718" y="5596324"/>
            <a:ext cx="216000" cy="216000"/>
          </a:xfrm>
          <a:prstGeom prst="ellipse">
            <a:avLst/>
          </a:prstGeom>
          <a:solidFill>
            <a:srgbClr val="FF0000"/>
          </a:solidFill>
          <a:ln w="28575">
            <a:solidFill>
              <a:srgbClr val="FF0000"/>
            </a:solidFill>
            <a:round/>
            <a:headEnd/>
            <a:tailEnd/>
          </a:ln>
        </p:spPr>
        <p:txBody>
          <a:bodyPr wrap="none" anchor="ctr"/>
          <a:lstStyle/>
          <a:p>
            <a:pPr algn="ctr"/>
            <a:r>
              <a:rPr lang="en-US" sz="1200" b="1" dirty="0">
                <a:solidFill>
                  <a:schemeClr val="bg1"/>
                </a:solidFill>
                <a:effectLst>
                  <a:outerShdw blurRad="38100" dist="38100" dir="2700000" algn="tl">
                    <a:srgbClr val="000000">
                      <a:alpha val="43137"/>
                    </a:srgbClr>
                  </a:outerShdw>
                </a:effectLst>
                <a:latin typeface="Book Antiqua" pitchFamily="18" charset="0"/>
              </a:rPr>
              <a:t>6</a:t>
            </a:r>
            <a:endParaRPr lang="en-US" sz="1200" b="1" dirty="0">
              <a:solidFill>
                <a:schemeClr val="bg1"/>
              </a:solidFill>
              <a:effectLst>
                <a:outerShdw blurRad="38100" dist="38100" dir="2700000" algn="tl">
                  <a:srgbClr val="000000">
                    <a:alpha val="43137"/>
                  </a:srgbClr>
                </a:outerShdw>
              </a:effectLst>
              <a:latin typeface="Times New Roman" pitchFamily="18" charset="0"/>
            </a:endParaRPr>
          </a:p>
        </p:txBody>
      </p:sp>
      <p:sp>
        <p:nvSpPr>
          <p:cNvPr id="39" name="Text Box 756"/>
          <p:cNvSpPr txBox="1">
            <a:spLocks noChangeArrowheads="1"/>
          </p:cNvSpPr>
          <p:nvPr/>
        </p:nvSpPr>
        <p:spPr bwMode="auto">
          <a:xfrm>
            <a:off x="1219200" y="1399641"/>
            <a:ext cx="2796164" cy="523220"/>
          </a:xfrm>
          <a:prstGeom prst="rect">
            <a:avLst/>
          </a:prstGeom>
          <a:noFill/>
          <a:ln w="9525">
            <a:noFill/>
            <a:miter lim="800000"/>
            <a:headEnd/>
            <a:tailEnd/>
          </a:ln>
        </p:spPr>
        <p:txBody>
          <a:bodyPr wrap="square">
            <a:spAutoFit/>
          </a:bodyPr>
          <a:lstStyle/>
          <a:p>
            <a:pPr algn="ctr"/>
            <a:r>
              <a:rPr lang="en-US" sz="1400" b="1" u="none" dirty="0">
                <a:solidFill>
                  <a:schemeClr val="accent2">
                    <a:lumMod val="50000"/>
                  </a:schemeClr>
                </a:solidFill>
                <a:latin typeface="Calibri" panose="020F0502020204030204" pitchFamily="34" charset="0"/>
                <a:cs typeface="Calibri" panose="020F0502020204030204" pitchFamily="34" charset="0"/>
              </a:rPr>
              <a:t>4 </a:t>
            </a:r>
            <a:r>
              <a:rPr lang="en-US" sz="1400" b="1" dirty="0">
                <a:solidFill>
                  <a:schemeClr val="accent2">
                    <a:lumMod val="50000"/>
                  </a:schemeClr>
                </a:solidFill>
                <a:latin typeface="Calibri" panose="020F0502020204030204" pitchFamily="34" charset="0"/>
                <a:cs typeface="Calibri" panose="020F0502020204030204" pitchFamily="34" charset="0"/>
              </a:rPr>
              <a:t>- CHATEAUNEUF EN THYMERAIS</a:t>
            </a:r>
            <a:endParaRPr lang="en-US" sz="1400" b="1" u="none" dirty="0">
              <a:solidFill>
                <a:schemeClr val="accent2">
                  <a:lumMod val="50000"/>
                </a:schemeClr>
              </a:solidFill>
              <a:latin typeface="Calibri" panose="020F0502020204030204" pitchFamily="34" charset="0"/>
              <a:cs typeface="Calibri" panose="020F0502020204030204" pitchFamily="34" charset="0"/>
            </a:endParaRPr>
          </a:p>
          <a:p>
            <a:pPr algn="ctr"/>
            <a:r>
              <a:rPr lang="fr-FR" sz="1400" dirty="0">
                <a:solidFill>
                  <a:schemeClr val="accent2">
                    <a:lumMod val="50000"/>
                  </a:schemeClr>
                </a:solidFill>
                <a:latin typeface="Calibri" panose="020F0502020204030204" pitchFamily="34" charset="0"/>
                <a:cs typeface="Calibri" panose="020F0502020204030204" pitchFamily="34" charset="0"/>
              </a:rPr>
              <a:t>Construction d'une salle spécifique.</a:t>
            </a:r>
            <a:endParaRPr lang="fr-FR" sz="1400" u="none" dirty="0">
              <a:solidFill>
                <a:schemeClr val="accent2">
                  <a:lumMod val="50000"/>
                </a:schemeClr>
              </a:solidFill>
              <a:latin typeface="Calibri" panose="020F0502020204030204" pitchFamily="34" charset="0"/>
              <a:cs typeface="Calibri" panose="020F0502020204030204" pitchFamily="34" charset="0"/>
            </a:endParaRPr>
          </a:p>
        </p:txBody>
      </p:sp>
      <p:sp>
        <p:nvSpPr>
          <p:cNvPr id="41" name="Text Box 756"/>
          <p:cNvSpPr txBox="1">
            <a:spLocks noChangeArrowheads="1"/>
          </p:cNvSpPr>
          <p:nvPr/>
        </p:nvSpPr>
        <p:spPr bwMode="auto">
          <a:xfrm>
            <a:off x="8269081" y="3475109"/>
            <a:ext cx="3937594" cy="523220"/>
          </a:xfrm>
          <a:prstGeom prst="rect">
            <a:avLst/>
          </a:prstGeom>
          <a:noFill/>
          <a:ln w="9525">
            <a:noFill/>
            <a:miter lim="800000"/>
            <a:headEnd/>
            <a:tailEnd/>
          </a:ln>
        </p:spPr>
        <p:txBody>
          <a:bodyPr wrap="square">
            <a:spAutoFit/>
          </a:bodyPr>
          <a:lstStyle/>
          <a:p>
            <a:pPr algn="ctr"/>
            <a:r>
              <a:rPr lang="en-US" sz="1400" b="1" dirty="0">
                <a:solidFill>
                  <a:schemeClr val="accent2">
                    <a:lumMod val="50000"/>
                  </a:schemeClr>
                </a:solidFill>
                <a:latin typeface="Calibri" panose="020F0502020204030204" pitchFamily="34" charset="0"/>
                <a:cs typeface="Calibri" panose="020F0502020204030204" pitchFamily="34" charset="0"/>
              </a:rPr>
              <a:t>3</a:t>
            </a:r>
            <a:r>
              <a:rPr lang="en-US" sz="1400" b="1" u="none" dirty="0">
                <a:solidFill>
                  <a:schemeClr val="accent2">
                    <a:lumMod val="50000"/>
                  </a:schemeClr>
                </a:solidFill>
                <a:latin typeface="Calibri" panose="020F0502020204030204" pitchFamily="34" charset="0"/>
                <a:cs typeface="Calibri" panose="020F0502020204030204" pitchFamily="34" charset="0"/>
              </a:rPr>
              <a:t> - </a:t>
            </a:r>
            <a:r>
              <a:rPr lang="en-US" sz="1400" b="1" dirty="0">
                <a:solidFill>
                  <a:schemeClr val="accent2">
                    <a:lumMod val="50000"/>
                  </a:schemeClr>
                </a:solidFill>
                <a:latin typeface="Calibri" panose="020F0502020204030204" pitchFamily="34" charset="0"/>
                <a:cs typeface="Calibri" panose="020F0502020204030204" pitchFamily="34" charset="0"/>
              </a:rPr>
              <a:t>SASSAY</a:t>
            </a:r>
            <a:endParaRPr lang="en-US" sz="1400" u="none" dirty="0">
              <a:solidFill>
                <a:schemeClr val="accent2">
                  <a:lumMod val="50000"/>
                </a:schemeClr>
              </a:solidFill>
              <a:latin typeface="Calibri" panose="020F0502020204030204" pitchFamily="34" charset="0"/>
              <a:cs typeface="Calibri" panose="020F0502020204030204" pitchFamily="34" charset="0"/>
            </a:endParaRPr>
          </a:p>
          <a:p>
            <a:pPr algn="ctr"/>
            <a:r>
              <a:rPr lang="fr-FR" sz="1400" dirty="0">
                <a:solidFill>
                  <a:schemeClr val="accent2">
                    <a:lumMod val="50000"/>
                  </a:schemeClr>
                </a:solidFill>
                <a:latin typeface="Calibri" panose="020F0502020204030204" pitchFamily="34" charset="0"/>
                <a:cs typeface="Calibri" panose="020F0502020204030204" pitchFamily="34" charset="0"/>
              </a:rPr>
              <a:t>Construction d'une salle spécifique.</a:t>
            </a:r>
            <a:endParaRPr lang="fr-FR" sz="1400" u="none" dirty="0">
              <a:solidFill>
                <a:schemeClr val="accent2">
                  <a:lumMod val="50000"/>
                </a:schemeClr>
              </a:solidFill>
              <a:latin typeface="Calibri" panose="020F0502020204030204" pitchFamily="34" charset="0"/>
              <a:cs typeface="Calibri" panose="020F0502020204030204" pitchFamily="34" charset="0"/>
            </a:endParaRPr>
          </a:p>
        </p:txBody>
      </p:sp>
      <p:sp>
        <p:nvSpPr>
          <p:cNvPr id="42" name="Text Box 756"/>
          <p:cNvSpPr txBox="1">
            <a:spLocks noChangeArrowheads="1"/>
          </p:cNvSpPr>
          <p:nvPr/>
        </p:nvSpPr>
        <p:spPr bwMode="auto">
          <a:xfrm>
            <a:off x="8297024" y="5183333"/>
            <a:ext cx="3894976" cy="523220"/>
          </a:xfrm>
          <a:prstGeom prst="rect">
            <a:avLst/>
          </a:prstGeom>
          <a:noFill/>
          <a:ln w="9525">
            <a:noFill/>
            <a:miter lim="800000"/>
            <a:headEnd/>
            <a:tailEnd/>
          </a:ln>
        </p:spPr>
        <p:txBody>
          <a:bodyPr wrap="square">
            <a:spAutoFit/>
          </a:bodyPr>
          <a:lstStyle/>
          <a:p>
            <a:pPr algn="ctr"/>
            <a:r>
              <a:rPr lang="en-US" sz="1400" b="1" dirty="0">
                <a:solidFill>
                  <a:schemeClr val="accent2">
                    <a:lumMod val="50000"/>
                  </a:schemeClr>
                </a:solidFill>
                <a:latin typeface="Calibri" panose="020F0502020204030204" pitchFamily="34" charset="0"/>
                <a:cs typeface="Calibri" panose="020F0502020204030204" pitchFamily="34" charset="0"/>
              </a:rPr>
              <a:t>2 -</a:t>
            </a:r>
            <a:r>
              <a:rPr lang="en-US" sz="1400" b="1" u="none" dirty="0">
                <a:solidFill>
                  <a:schemeClr val="accent2">
                    <a:lumMod val="50000"/>
                  </a:schemeClr>
                </a:solidFill>
                <a:latin typeface="Calibri" panose="020F0502020204030204" pitchFamily="34" charset="0"/>
                <a:cs typeface="Calibri" panose="020F0502020204030204" pitchFamily="34" charset="0"/>
              </a:rPr>
              <a:t> </a:t>
            </a:r>
            <a:r>
              <a:rPr lang="en-US" sz="1400" b="1" dirty="0">
                <a:solidFill>
                  <a:schemeClr val="accent2">
                    <a:lumMod val="50000"/>
                  </a:schemeClr>
                </a:solidFill>
                <a:latin typeface="Calibri" panose="020F0502020204030204" pitchFamily="34" charset="0"/>
                <a:cs typeface="Calibri" panose="020F0502020204030204" pitchFamily="34" charset="0"/>
              </a:rPr>
              <a:t>S</a:t>
            </a:r>
            <a:r>
              <a:rPr lang="en-US" sz="1400" b="1" u="none" dirty="0">
                <a:solidFill>
                  <a:schemeClr val="accent2">
                    <a:lumMod val="50000"/>
                  </a:schemeClr>
                </a:solidFill>
                <a:latin typeface="Calibri" panose="020F0502020204030204" pitchFamily="34" charset="0"/>
                <a:cs typeface="Calibri" panose="020F0502020204030204" pitchFamily="34" charset="0"/>
              </a:rPr>
              <a:t>AINT AMAND MONTROND </a:t>
            </a:r>
          </a:p>
          <a:p>
            <a:pPr algn="ctr"/>
            <a:r>
              <a:rPr lang="fr-FR" sz="1400" dirty="0">
                <a:solidFill>
                  <a:schemeClr val="accent2">
                    <a:lumMod val="50000"/>
                  </a:schemeClr>
                </a:solidFill>
                <a:latin typeface="Calibri" panose="020F0502020204030204" pitchFamily="34" charset="0"/>
                <a:cs typeface="Calibri" panose="020F0502020204030204" pitchFamily="34" charset="0"/>
              </a:rPr>
              <a:t>Réhabilitation du gymnase.</a:t>
            </a:r>
            <a:endParaRPr lang="fr-FR" sz="1400" u="none" dirty="0">
              <a:solidFill>
                <a:schemeClr val="accent2">
                  <a:lumMod val="50000"/>
                </a:schemeClr>
              </a:solidFill>
              <a:latin typeface="Calibri" panose="020F0502020204030204" pitchFamily="34" charset="0"/>
              <a:cs typeface="Calibri" panose="020F0502020204030204" pitchFamily="34" charset="0"/>
            </a:endParaRPr>
          </a:p>
        </p:txBody>
      </p:sp>
      <p:sp>
        <p:nvSpPr>
          <p:cNvPr id="43" name="Oval 771"/>
          <p:cNvSpPr>
            <a:spLocks noChangeArrowheads="1"/>
          </p:cNvSpPr>
          <p:nvPr/>
        </p:nvSpPr>
        <p:spPr bwMode="auto">
          <a:xfrm>
            <a:off x="7262690" y="5502870"/>
            <a:ext cx="216000" cy="216000"/>
          </a:xfrm>
          <a:prstGeom prst="ellipse">
            <a:avLst/>
          </a:prstGeom>
          <a:solidFill>
            <a:srgbClr val="FF0000"/>
          </a:solidFill>
          <a:ln w="28575">
            <a:solidFill>
              <a:srgbClr val="FF0000"/>
            </a:solidFill>
            <a:round/>
            <a:headEnd/>
            <a:tailEnd/>
          </a:ln>
        </p:spPr>
        <p:txBody>
          <a:bodyPr wrap="none" anchor="ctr"/>
          <a:lstStyle/>
          <a:p>
            <a:pPr algn="ctr"/>
            <a:r>
              <a:rPr lang="en-US" sz="1200" b="1" dirty="0">
                <a:solidFill>
                  <a:schemeClr val="bg1"/>
                </a:solidFill>
                <a:effectLst>
                  <a:outerShdw blurRad="38100" dist="38100" dir="2700000" algn="tl">
                    <a:srgbClr val="000000">
                      <a:alpha val="43137"/>
                    </a:srgbClr>
                  </a:outerShdw>
                </a:effectLst>
                <a:latin typeface="Book Antiqua" pitchFamily="18" charset="0"/>
              </a:rPr>
              <a:t>2</a:t>
            </a:r>
            <a:endParaRPr lang="en-US" sz="1200" b="1" dirty="0">
              <a:solidFill>
                <a:schemeClr val="bg1"/>
              </a:solidFill>
              <a:effectLst>
                <a:outerShdw blurRad="38100" dist="38100" dir="2700000" algn="tl">
                  <a:srgbClr val="000000">
                    <a:alpha val="43137"/>
                  </a:srgbClr>
                </a:outerShdw>
              </a:effectLst>
              <a:latin typeface="Times New Roman" pitchFamily="18" charset="0"/>
            </a:endParaRPr>
          </a:p>
        </p:txBody>
      </p:sp>
      <p:sp>
        <p:nvSpPr>
          <p:cNvPr id="37" name="Text Box 756"/>
          <p:cNvSpPr txBox="1">
            <a:spLocks noChangeArrowheads="1"/>
          </p:cNvSpPr>
          <p:nvPr/>
        </p:nvSpPr>
        <p:spPr bwMode="auto">
          <a:xfrm>
            <a:off x="867007" y="2673524"/>
            <a:ext cx="3153215" cy="954107"/>
          </a:xfrm>
          <a:prstGeom prst="rect">
            <a:avLst/>
          </a:prstGeom>
          <a:noFill/>
          <a:ln w="9525">
            <a:noFill/>
            <a:miter lim="800000"/>
            <a:headEnd/>
            <a:tailEnd/>
          </a:ln>
        </p:spPr>
        <p:txBody>
          <a:bodyPr wrap="square">
            <a:spAutoFit/>
          </a:bodyPr>
          <a:lstStyle/>
          <a:p>
            <a:pPr algn="ctr"/>
            <a:r>
              <a:rPr lang="en-US" sz="1400" b="1" dirty="0">
                <a:solidFill>
                  <a:schemeClr val="accent2">
                    <a:lumMod val="50000"/>
                  </a:schemeClr>
                </a:solidFill>
                <a:latin typeface="Calibri" panose="020F0502020204030204" pitchFamily="34" charset="0"/>
                <a:cs typeface="Calibri" panose="020F0502020204030204" pitchFamily="34" charset="0"/>
              </a:rPr>
              <a:t>1</a:t>
            </a:r>
            <a:r>
              <a:rPr lang="en-US" sz="1400" b="1" u="none" dirty="0">
                <a:solidFill>
                  <a:schemeClr val="accent2">
                    <a:lumMod val="50000"/>
                  </a:schemeClr>
                </a:solidFill>
                <a:latin typeface="Calibri" panose="020F0502020204030204" pitchFamily="34" charset="0"/>
                <a:cs typeface="Calibri" panose="020F0502020204030204" pitchFamily="34" charset="0"/>
              </a:rPr>
              <a:t> -</a:t>
            </a:r>
            <a:r>
              <a:rPr lang="en-US" sz="1400" b="1" dirty="0">
                <a:solidFill>
                  <a:schemeClr val="accent2">
                    <a:lumMod val="50000"/>
                  </a:schemeClr>
                </a:solidFill>
                <a:latin typeface="Calibri" panose="020F0502020204030204" pitchFamily="34" charset="0"/>
                <a:cs typeface="Calibri" panose="020F0502020204030204" pitchFamily="34" charset="0"/>
              </a:rPr>
              <a:t> </a:t>
            </a:r>
            <a:r>
              <a:rPr lang="en-US" sz="1400" b="1" u="none" dirty="0">
                <a:solidFill>
                  <a:schemeClr val="accent2">
                    <a:lumMod val="50000"/>
                  </a:schemeClr>
                </a:solidFill>
                <a:latin typeface="Calibri" panose="020F0502020204030204" pitchFamily="34" charset="0"/>
                <a:cs typeface="Calibri" panose="020F0502020204030204" pitchFamily="34" charset="0"/>
              </a:rPr>
              <a:t>TOURS</a:t>
            </a:r>
          </a:p>
          <a:p>
            <a:pPr algn="ctr"/>
            <a:r>
              <a:rPr lang="fr-FR" sz="1400" dirty="0">
                <a:solidFill>
                  <a:schemeClr val="accent2">
                    <a:lumMod val="50000"/>
                  </a:schemeClr>
                </a:solidFill>
                <a:latin typeface="Calibri" panose="020F0502020204030204" pitchFamily="34" charset="0"/>
                <a:cs typeface="Calibri" panose="020F0502020204030204" pitchFamily="34" charset="0"/>
              </a:rPr>
              <a:t>Agrandissement de la salle d'entraînement du pôle France de Tennis de Table de Tours (CTRO de Tours)</a:t>
            </a:r>
            <a:r>
              <a:rPr lang="fr-FR" sz="1400" u="none" dirty="0">
                <a:solidFill>
                  <a:schemeClr val="accent2">
                    <a:lumMod val="50000"/>
                  </a:schemeClr>
                </a:solidFill>
                <a:latin typeface="Calibri" panose="020F0502020204030204" pitchFamily="34" charset="0"/>
                <a:cs typeface="Calibri" panose="020F0502020204030204" pitchFamily="34" charset="0"/>
              </a:rPr>
              <a:t>.</a:t>
            </a:r>
          </a:p>
        </p:txBody>
      </p:sp>
      <p:pic>
        <p:nvPicPr>
          <p:cNvPr id="17" name="Image 16"/>
          <p:cNvPicPr>
            <a:picLocks noChangeAspect="1"/>
          </p:cNvPicPr>
          <p:nvPr/>
        </p:nvPicPr>
        <p:blipFill>
          <a:blip r:embed="rId3"/>
          <a:stretch>
            <a:fillRect/>
          </a:stretch>
        </p:blipFill>
        <p:spPr>
          <a:xfrm>
            <a:off x="11161497" y="0"/>
            <a:ext cx="1029013" cy="1080000"/>
          </a:xfrm>
          <a:prstGeom prst="rect">
            <a:avLst/>
          </a:prstGeom>
        </p:spPr>
      </p:pic>
      <p:sp>
        <p:nvSpPr>
          <p:cNvPr id="20" name="Oval 771"/>
          <p:cNvSpPr>
            <a:spLocks noChangeArrowheads="1"/>
          </p:cNvSpPr>
          <p:nvPr/>
        </p:nvSpPr>
        <p:spPr bwMode="auto">
          <a:xfrm>
            <a:off x="5232534" y="4616606"/>
            <a:ext cx="216000" cy="216000"/>
          </a:xfrm>
          <a:prstGeom prst="ellipse">
            <a:avLst/>
          </a:prstGeom>
          <a:solidFill>
            <a:srgbClr val="FF0000"/>
          </a:solidFill>
          <a:ln w="28575">
            <a:solidFill>
              <a:srgbClr val="FF0000"/>
            </a:solidFill>
            <a:round/>
            <a:headEnd/>
            <a:tailEnd/>
          </a:ln>
        </p:spPr>
        <p:txBody>
          <a:bodyPr wrap="none" anchor="ctr"/>
          <a:lstStyle/>
          <a:p>
            <a:pPr algn="ctr"/>
            <a:r>
              <a:rPr lang="en-US" sz="1200" b="1" dirty="0">
                <a:solidFill>
                  <a:schemeClr val="bg1"/>
                </a:solidFill>
                <a:effectLst>
                  <a:outerShdw blurRad="38100" dist="38100" dir="2700000" algn="tl">
                    <a:srgbClr val="000000">
                      <a:alpha val="43137"/>
                    </a:srgbClr>
                  </a:outerShdw>
                </a:effectLst>
                <a:latin typeface="Book Antiqua" pitchFamily="18" charset="0"/>
              </a:rPr>
              <a:t>7</a:t>
            </a:r>
            <a:endParaRPr lang="en-US" sz="1200" b="1" dirty="0">
              <a:solidFill>
                <a:schemeClr val="bg1"/>
              </a:solidFill>
              <a:effectLst>
                <a:outerShdw blurRad="38100" dist="38100" dir="2700000" algn="tl">
                  <a:srgbClr val="000000">
                    <a:alpha val="43137"/>
                  </a:srgbClr>
                </a:outerShdw>
              </a:effectLst>
              <a:latin typeface="Times New Roman" pitchFamily="18" charset="0"/>
            </a:endParaRPr>
          </a:p>
        </p:txBody>
      </p:sp>
      <p:sp>
        <p:nvSpPr>
          <p:cNvPr id="21" name="Oval 771"/>
          <p:cNvSpPr>
            <a:spLocks noChangeArrowheads="1"/>
          </p:cNvSpPr>
          <p:nvPr/>
        </p:nvSpPr>
        <p:spPr bwMode="auto">
          <a:xfrm>
            <a:off x="4847024" y="4148778"/>
            <a:ext cx="216000" cy="216000"/>
          </a:xfrm>
          <a:prstGeom prst="ellipse">
            <a:avLst/>
          </a:prstGeom>
          <a:solidFill>
            <a:srgbClr val="FF0000"/>
          </a:solidFill>
          <a:ln w="28575">
            <a:solidFill>
              <a:srgbClr val="FF0000"/>
            </a:solidFill>
            <a:round/>
            <a:headEnd/>
            <a:tailEnd/>
          </a:ln>
        </p:spPr>
        <p:txBody>
          <a:bodyPr wrap="none" anchor="ctr"/>
          <a:lstStyle/>
          <a:p>
            <a:pPr algn="ctr"/>
            <a:r>
              <a:rPr lang="en-US" sz="1200" b="1" dirty="0">
                <a:solidFill>
                  <a:schemeClr val="bg1"/>
                </a:solidFill>
                <a:effectLst>
                  <a:outerShdw blurRad="38100" dist="38100" dir="2700000" algn="tl">
                    <a:srgbClr val="000000">
                      <a:alpha val="43137"/>
                    </a:srgbClr>
                  </a:outerShdw>
                </a:effectLst>
                <a:latin typeface="Book Antiqua" pitchFamily="18" charset="0"/>
              </a:rPr>
              <a:t>8</a:t>
            </a:r>
            <a:endParaRPr lang="en-US" sz="1200" b="1" dirty="0">
              <a:solidFill>
                <a:schemeClr val="bg1"/>
              </a:solidFill>
              <a:effectLst>
                <a:outerShdw blurRad="38100" dist="38100" dir="2700000" algn="tl">
                  <a:srgbClr val="000000">
                    <a:alpha val="43137"/>
                  </a:srgbClr>
                </a:outerShdw>
              </a:effectLst>
              <a:latin typeface="Times New Roman" pitchFamily="18" charset="0"/>
            </a:endParaRPr>
          </a:p>
        </p:txBody>
      </p:sp>
      <p:sp>
        <p:nvSpPr>
          <p:cNvPr id="22" name="Oval 771"/>
          <p:cNvSpPr>
            <a:spLocks noChangeArrowheads="1"/>
          </p:cNvSpPr>
          <p:nvPr/>
        </p:nvSpPr>
        <p:spPr bwMode="auto">
          <a:xfrm>
            <a:off x="6410688" y="3033757"/>
            <a:ext cx="216000" cy="233642"/>
          </a:xfrm>
          <a:prstGeom prst="ellipse">
            <a:avLst/>
          </a:prstGeom>
          <a:solidFill>
            <a:srgbClr val="FF0000"/>
          </a:solidFill>
          <a:ln w="28575">
            <a:solidFill>
              <a:srgbClr val="FF0000"/>
            </a:solidFill>
            <a:round/>
            <a:headEnd/>
            <a:tailEnd/>
          </a:ln>
        </p:spPr>
        <p:txBody>
          <a:bodyPr wrap="none" anchor="ctr"/>
          <a:lstStyle/>
          <a:p>
            <a:pPr algn="ctr"/>
            <a:r>
              <a:rPr lang="en-US" sz="1200" b="1" dirty="0">
                <a:solidFill>
                  <a:schemeClr val="bg1"/>
                </a:solidFill>
                <a:effectLst>
                  <a:outerShdw blurRad="38100" dist="38100" dir="2700000" algn="tl">
                    <a:srgbClr val="000000">
                      <a:alpha val="43137"/>
                    </a:srgbClr>
                  </a:outerShdw>
                </a:effectLst>
                <a:latin typeface="Book Antiqua" pitchFamily="18" charset="0"/>
              </a:rPr>
              <a:t>9</a:t>
            </a:r>
            <a:endParaRPr lang="en-US" sz="1200" b="1" dirty="0">
              <a:solidFill>
                <a:schemeClr val="bg1"/>
              </a:solidFill>
              <a:effectLst>
                <a:outerShdw blurRad="38100" dist="38100" dir="2700000" algn="tl">
                  <a:srgbClr val="000000">
                    <a:alpha val="43137"/>
                  </a:srgbClr>
                </a:outerShdw>
              </a:effectLst>
              <a:latin typeface="Times New Roman" pitchFamily="18" charset="0"/>
            </a:endParaRPr>
          </a:p>
        </p:txBody>
      </p:sp>
      <p:sp>
        <p:nvSpPr>
          <p:cNvPr id="23" name="Oval 771"/>
          <p:cNvSpPr>
            <a:spLocks noChangeArrowheads="1"/>
          </p:cNvSpPr>
          <p:nvPr/>
        </p:nvSpPr>
        <p:spPr bwMode="auto">
          <a:xfrm>
            <a:off x="6284412" y="4187647"/>
            <a:ext cx="216000" cy="233642"/>
          </a:xfrm>
          <a:prstGeom prst="ellipse">
            <a:avLst/>
          </a:prstGeom>
          <a:solidFill>
            <a:srgbClr val="FF0000"/>
          </a:solidFill>
          <a:ln w="28575">
            <a:solidFill>
              <a:srgbClr val="FF0000"/>
            </a:solidFill>
            <a:round/>
            <a:headEnd/>
            <a:tailEnd/>
          </a:ln>
        </p:spPr>
        <p:txBody>
          <a:bodyPr wrap="none" anchor="ctr"/>
          <a:lstStyle/>
          <a:p>
            <a:pPr algn="ctr"/>
            <a:r>
              <a:rPr lang="en-US" sz="1200" b="1" dirty="0">
                <a:solidFill>
                  <a:schemeClr val="bg1"/>
                </a:solidFill>
                <a:effectLst>
                  <a:outerShdw blurRad="38100" dist="38100" dir="2700000" algn="tl">
                    <a:srgbClr val="000000">
                      <a:alpha val="43137"/>
                    </a:srgbClr>
                  </a:outerShdw>
                </a:effectLst>
                <a:latin typeface="Book Antiqua" pitchFamily="18" charset="0"/>
              </a:rPr>
              <a:t>10</a:t>
            </a:r>
            <a:endParaRPr lang="en-US" sz="1200" b="1" dirty="0">
              <a:solidFill>
                <a:schemeClr val="bg1"/>
              </a:solidFill>
              <a:effectLst>
                <a:outerShdw blurRad="38100" dist="38100" dir="2700000" algn="tl">
                  <a:srgbClr val="000000">
                    <a:alpha val="43137"/>
                  </a:srgbClr>
                </a:outerShdw>
              </a:effectLst>
              <a:latin typeface="Times New Roman" pitchFamily="18" charset="0"/>
            </a:endParaRPr>
          </a:p>
        </p:txBody>
      </p:sp>
      <p:sp>
        <p:nvSpPr>
          <p:cNvPr id="24" name="Text Box 756"/>
          <p:cNvSpPr txBox="1">
            <a:spLocks noChangeArrowheads="1"/>
          </p:cNvSpPr>
          <p:nvPr/>
        </p:nvSpPr>
        <p:spPr bwMode="auto">
          <a:xfrm>
            <a:off x="1036320" y="5524686"/>
            <a:ext cx="2957935" cy="738664"/>
          </a:xfrm>
          <a:prstGeom prst="rect">
            <a:avLst/>
          </a:prstGeom>
          <a:noFill/>
          <a:ln w="9525">
            <a:noFill/>
            <a:miter lim="800000"/>
            <a:headEnd/>
            <a:tailEnd/>
          </a:ln>
        </p:spPr>
        <p:txBody>
          <a:bodyPr wrap="square">
            <a:spAutoFit/>
          </a:bodyPr>
          <a:lstStyle/>
          <a:p>
            <a:pPr algn="ctr"/>
            <a:r>
              <a:rPr lang="en-US" sz="1400" b="1" dirty="0">
                <a:solidFill>
                  <a:schemeClr val="accent2">
                    <a:lumMod val="50000"/>
                  </a:schemeClr>
                </a:solidFill>
                <a:latin typeface="Calibri" panose="020F0502020204030204" pitchFamily="34" charset="0"/>
                <a:cs typeface="Calibri" panose="020F0502020204030204" pitchFamily="34" charset="0"/>
              </a:rPr>
              <a:t>6</a:t>
            </a:r>
            <a:r>
              <a:rPr lang="en-US" sz="1400" b="1" u="none" dirty="0">
                <a:solidFill>
                  <a:schemeClr val="accent2">
                    <a:lumMod val="50000"/>
                  </a:schemeClr>
                </a:solidFill>
                <a:latin typeface="Calibri" panose="020F0502020204030204" pitchFamily="34" charset="0"/>
                <a:cs typeface="Calibri" panose="020F0502020204030204" pitchFamily="34" charset="0"/>
              </a:rPr>
              <a:t> -</a:t>
            </a:r>
            <a:r>
              <a:rPr lang="en-US" sz="1400" b="1" dirty="0">
                <a:solidFill>
                  <a:schemeClr val="accent2">
                    <a:lumMod val="50000"/>
                  </a:schemeClr>
                </a:solidFill>
                <a:latin typeface="Calibri" panose="020F0502020204030204" pitchFamily="34" charset="0"/>
                <a:cs typeface="Calibri" panose="020F0502020204030204" pitchFamily="34" charset="0"/>
              </a:rPr>
              <a:t> </a:t>
            </a:r>
            <a:r>
              <a:rPr lang="en-US" sz="1400" b="1" u="none" dirty="0">
                <a:solidFill>
                  <a:schemeClr val="accent2">
                    <a:lumMod val="50000"/>
                  </a:schemeClr>
                </a:solidFill>
                <a:latin typeface="Calibri" panose="020F0502020204030204" pitchFamily="34" charset="0"/>
                <a:cs typeface="Calibri" panose="020F0502020204030204" pitchFamily="34" charset="0"/>
              </a:rPr>
              <a:t>BRENNE LE BLANC</a:t>
            </a:r>
          </a:p>
          <a:p>
            <a:pPr algn="ctr"/>
            <a:r>
              <a:rPr lang="fr-FR" sz="1400" dirty="0">
                <a:solidFill>
                  <a:schemeClr val="accent2">
                    <a:lumMod val="50000"/>
                  </a:schemeClr>
                </a:solidFill>
                <a:latin typeface="Calibri" panose="020F0502020204030204" pitchFamily="34" charset="0"/>
                <a:cs typeface="Calibri" panose="020F0502020204030204" pitchFamily="34" charset="0"/>
              </a:rPr>
              <a:t>Réfection des sanitaires, vestiaires et fuites de toitures</a:t>
            </a:r>
            <a:r>
              <a:rPr lang="fr-FR" sz="1400" u="none" dirty="0">
                <a:solidFill>
                  <a:schemeClr val="accent2">
                    <a:lumMod val="50000"/>
                  </a:schemeClr>
                </a:solidFill>
                <a:latin typeface="Calibri" panose="020F0502020204030204" pitchFamily="34" charset="0"/>
                <a:cs typeface="Calibri" panose="020F0502020204030204" pitchFamily="34" charset="0"/>
              </a:rPr>
              <a:t>.</a:t>
            </a:r>
          </a:p>
        </p:txBody>
      </p:sp>
      <p:sp>
        <p:nvSpPr>
          <p:cNvPr id="26" name="Text Box 756"/>
          <p:cNvSpPr txBox="1">
            <a:spLocks noChangeArrowheads="1"/>
          </p:cNvSpPr>
          <p:nvPr/>
        </p:nvSpPr>
        <p:spPr bwMode="auto">
          <a:xfrm>
            <a:off x="1053741" y="4816460"/>
            <a:ext cx="3018895" cy="523220"/>
          </a:xfrm>
          <a:prstGeom prst="rect">
            <a:avLst/>
          </a:prstGeom>
          <a:noFill/>
          <a:ln w="9525">
            <a:noFill/>
            <a:miter lim="800000"/>
            <a:headEnd/>
            <a:tailEnd/>
          </a:ln>
        </p:spPr>
        <p:txBody>
          <a:bodyPr wrap="square">
            <a:spAutoFit/>
          </a:bodyPr>
          <a:lstStyle/>
          <a:p>
            <a:pPr algn="ctr"/>
            <a:r>
              <a:rPr lang="en-US" sz="1400" b="1" dirty="0">
                <a:solidFill>
                  <a:schemeClr val="accent2">
                    <a:lumMod val="50000"/>
                  </a:schemeClr>
                </a:solidFill>
                <a:latin typeface="Calibri" panose="020F0502020204030204" pitchFamily="34" charset="0"/>
                <a:cs typeface="Calibri" panose="020F0502020204030204" pitchFamily="34" charset="0"/>
              </a:rPr>
              <a:t>7</a:t>
            </a:r>
            <a:r>
              <a:rPr lang="en-US" sz="1400" b="1" u="none" dirty="0">
                <a:solidFill>
                  <a:schemeClr val="accent2">
                    <a:lumMod val="50000"/>
                  </a:schemeClr>
                </a:solidFill>
                <a:latin typeface="Calibri" panose="020F0502020204030204" pitchFamily="34" charset="0"/>
                <a:cs typeface="Calibri" panose="020F0502020204030204" pitchFamily="34" charset="0"/>
              </a:rPr>
              <a:t> -</a:t>
            </a:r>
            <a:r>
              <a:rPr lang="en-US" sz="1400" b="1" dirty="0">
                <a:solidFill>
                  <a:schemeClr val="accent2">
                    <a:lumMod val="50000"/>
                  </a:schemeClr>
                </a:solidFill>
                <a:latin typeface="Calibri" panose="020F0502020204030204" pitchFamily="34" charset="0"/>
                <a:cs typeface="Calibri" panose="020F0502020204030204" pitchFamily="34" charset="0"/>
              </a:rPr>
              <a:t> </a:t>
            </a:r>
            <a:r>
              <a:rPr lang="en-US" sz="1400" b="1" u="none" dirty="0">
                <a:solidFill>
                  <a:schemeClr val="accent2">
                    <a:lumMod val="50000"/>
                  </a:schemeClr>
                </a:solidFill>
                <a:latin typeface="Calibri" panose="020F0502020204030204" pitchFamily="34" charset="0"/>
                <a:cs typeface="Calibri" panose="020F0502020204030204" pitchFamily="34" charset="0"/>
              </a:rPr>
              <a:t>LOCHES</a:t>
            </a:r>
          </a:p>
          <a:p>
            <a:pPr algn="ctr"/>
            <a:r>
              <a:rPr lang="fr-FR" sz="1400" dirty="0">
                <a:solidFill>
                  <a:schemeClr val="accent2">
                    <a:lumMod val="50000"/>
                  </a:schemeClr>
                </a:solidFill>
                <a:latin typeface="Calibri" panose="020F0502020204030204" pitchFamily="34" charset="0"/>
                <a:cs typeface="Calibri" panose="020F0502020204030204" pitchFamily="34" charset="0"/>
              </a:rPr>
              <a:t>Création d'une salle de tennis de table</a:t>
            </a:r>
            <a:r>
              <a:rPr lang="fr-FR" sz="1400" u="none" dirty="0">
                <a:solidFill>
                  <a:schemeClr val="accent2">
                    <a:lumMod val="50000"/>
                  </a:schemeClr>
                </a:solidFill>
                <a:latin typeface="Calibri" panose="020F0502020204030204" pitchFamily="34" charset="0"/>
                <a:cs typeface="Calibri" panose="020F0502020204030204" pitchFamily="34" charset="0"/>
              </a:rPr>
              <a:t>.</a:t>
            </a:r>
          </a:p>
        </p:txBody>
      </p:sp>
      <p:sp>
        <p:nvSpPr>
          <p:cNvPr id="27" name="Text Box 756"/>
          <p:cNvSpPr txBox="1">
            <a:spLocks noChangeArrowheads="1"/>
          </p:cNvSpPr>
          <p:nvPr/>
        </p:nvSpPr>
        <p:spPr bwMode="auto">
          <a:xfrm>
            <a:off x="1445623" y="3780195"/>
            <a:ext cx="2566050" cy="954107"/>
          </a:xfrm>
          <a:prstGeom prst="rect">
            <a:avLst/>
          </a:prstGeom>
          <a:noFill/>
          <a:ln w="9525">
            <a:noFill/>
            <a:miter lim="800000"/>
            <a:headEnd/>
            <a:tailEnd/>
          </a:ln>
        </p:spPr>
        <p:txBody>
          <a:bodyPr wrap="square">
            <a:spAutoFit/>
          </a:bodyPr>
          <a:lstStyle/>
          <a:p>
            <a:pPr algn="ctr"/>
            <a:r>
              <a:rPr lang="en-US" sz="1400" b="1" dirty="0">
                <a:solidFill>
                  <a:schemeClr val="accent2">
                    <a:lumMod val="50000"/>
                  </a:schemeClr>
                </a:solidFill>
                <a:latin typeface="Calibri" panose="020F0502020204030204" pitchFamily="34" charset="0"/>
                <a:cs typeface="Calibri" panose="020F0502020204030204" pitchFamily="34" charset="0"/>
              </a:rPr>
              <a:t>8</a:t>
            </a:r>
            <a:r>
              <a:rPr lang="en-US" sz="1400" b="1" u="none" dirty="0">
                <a:solidFill>
                  <a:schemeClr val="accent2">
                    <a:lumMod val="50000"/>
                  </a:schemeClr>
                </a:solidFill>
                <a:latin typeface="Calibri" panose="020F0502020204030204" pitchFamily="34" charset="0"/>
                <a:cs typeface="Calibri" panose="020F0502020204030204" pitchFamily="34" charset="0"/>
              </a:rPr>
              <a:t> -</a:t>
            </a:r>
            <a:r>
              <a:rPr lang="en-US" sz="1400" b="1" dirty="0">
                <a:solidFill>
                  <a:schemeClr val="accent2">
                    <a:lumMod val="50000"/>
                  </a:schemeClr>
                </a:solidFill>
                <a:latin typeface="Calibri" panose="020F0502020204030204" pitchFamily="34" charset="0"/>
                <a:cs typeface="Calibri" panose="020F0502020204030204" pitchFamily="34" charset="0"/>
              </a:rPr>
              <a:t> SAINT</a:t>
            </a:r>
            <a:r>
              <a:rPr lang="en-US" sz="1400" b="1" u="none" dirty="0">
                <a:solidFill>
                  <a:schemeClr val="accent2">
                    <a:lumMod val="50000"/>
                  </a:schemeClr>
                </a:solidFill>
                <a:latin typeface="Calibri" panose="020F0502020204030204" pitchFamily="34" charset="0"/>
                <a:cs typeface="Calibri" panose="020F0502020204030204" pitchFamily="34" charset="0"/>
              </a:rPr>
              <a:t> AVERTIN</a:t>
            </a:r>
          </a:p>
          <a:p>
            <a:pPr algn="ctr"/>
            <a:r>
              <a:rPr lang="fr-FR" sz="1400" dirty="0">
                <a:solidFill>
                  <a:schemeClr val="accent2">
                    <a:lumMod val="50000"/>
                  </a:schemeClr>
                </a:solidFill>
                <a:latin typeface="Calibri" panose="020F0502020204030204" pitchFamily="34" charset="0"/>
                <a:cs typeface="Calibri" panose="020F0502020204030204" pitchFamily="34" charset="0"/>
              </a:rPr>
              <a:t>Extension de la salle de tennis de table en cassant la cloison de la salle juste à côté.</a:t>
            </a:r>
          </a:p>
        </p:txBody>
      </p:sp>
    </p:spTree>
    <p:extLst>
      <p:ext uri="{BB962C8B-B14F-4D97-AF65-F5344CB8AC3E}">
        <p14:creationId xmlns:p14="http://schemas.microsoft.com/office/powerpoint/2010/main" val="207299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txBox="1">
            <a:spLocks noChangeArrowheads="1"/>
          </p:cNvSpPr>
          <p:nvPr/>
        </p:nvSpPr>
        <p:spPr>
          <a:xfrm>
            <a:off x="1526333" y="612336"/>
            <a:ext cx="6362163" cy="740680"/>
          </a:xfrm>
          <a:prstGeom prst="roundRect">
            <a:avLst>
              <a:gd name="adj" fmla="val 50000"/>
            </a:avLst>
          </a:prstGeom>
        </p:spPr>
        <p:txBody>
          <a:bodyPr vert="horz" lIns="91440" tIns="45720" rIns="91440" bIns="45720" rtlCol="0" anchor="ctr">
            <a:normAutofit fontScale="8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5">
              <a:defRPr/>
            </a:pPr>
            <a:r>
              <a:rPr lang="fr-FR" altLang="fr-FR" sz="3900" b="1" dirty="0">
                <a:solidFill>
                  <a:schemeClr val="accent2">
                    <a:lumMod val="50000"/>
                  </a:schemeClr>
                </a:solidFill>
                <a:latin typeface="Calibri" panose="020F0502020204030204" pitchFamily="34" charset="0"/>
                <a:cs typeface="Calibri" panose="020F0502020204030204" pitchFamily="34" charset="0"/>
              </a:rPr>
              <a:t>Détail des projets</a:t>
            </a:r>
            <a:endParaRPr lang="fr-FR" altLang="fr-FR" sz="3150" i="1" dirty="0">
              <a:solidFill>
                <a:schemeClr val="accent2">
                  <a:lumMod val="50000"/>
                </a:schemeClr>
              </a:solidFill>
              <a:latin typeface="Calibri" panose="020F0502020204030204" pitchFamily="34" charset="0"/>
              <a:cs typeface="Calibri" panose="020F0502020204030204" pitchFamily="34" charset="0"/>
            </a:endParaRPr>
          </a:p>
        </p:txBody>
      </p:sp>
      <p:pic>
        <p:nvPicPr>
          <p:cNvPr id="6" name="Image 5"/>
          <p:cNvPicPr>
            <a:picLocks noChangeAspect="1"/>
          </p:cNvPicPr>
          <p:nvPr/>
        </p:nvPicPr>
        <p:blipFill>
          <a:blip r:embed="rId2"/>
          <a:stretch>
            <a:fillRect/>
          </a:stretch>
        </p:blipFill>
        <p:spPr>
          <a:xfrm>
            <a:off x="11161497" y="0"/>
            <a:ext cx="1029013" cy="1080000"/>
          </a:xfrm>
          <a:prstGeom prst="rect">
            <a:avLst/>
          </a:prstGeom>
        </p:spPr>
      </p:pic>
      <p:pic>
        <p:nvPicPr>
          <p:cNvPr id="4" name="Image 3"/>
          <p:cNvPicPr>
            <a:picLocks noChangeAspect="1"/>
          </p:cNvPicPr>
          <p:nvPr/>
        </p:nvPicPr>
        <p:blipFill>
          <a:blip r:embed="rId3"/>
          <a:stretch>
            <a:fillRect/>
          </a:stretch>
        </p:blipFill>
        <p:spPr>
          <a:xfrm>
            <a:off x="1770616" y="1275309"/>
            <a:ext cx="10328474" cy="5574377"/>
          </a:xfrm>
          <a:prstGeom prst="rect">
            <a:avLst/>
          </a:prstGeom>
        </p:spPr>
      </p:pic>
    </p:spTree>
    <p:extLst>
      <p:ext uri="{BB962C8B-B14F-4D97-AF65-F5344CB8AC3E}">
        <p14:creationId xmlns:p14="http://schemas.microsoft.com/office/powerpoint/2010/main" val="2769270772"/>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2655</TotalTime>
  <Words>551</Words>
  <Application>Microsoft Macintosh PowerPoint</Application>
  <PresentationFormat>Grand écran</PresentationFormat>
  <Paragraphs>56</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Book Antiqua</vt:lpstr>
      <vt:lpstr>Calibri</vt:lpstr>
      <vt:lpstr>Century Gothic</vt:lpstr>
      <vt:lpstr>Times New Roman</vt:lpstr>
      <vt:lpstr>Wingdings</vt:lpstr>
      <vt:lpstr>Wingdings 3</vt:lpstr>
      <vt:lpstr>Brin</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Sché</dc:title>
  <dc:creator>Yohan</dc:creator>
  <cp:lastModifiedBy>rombardin rombardin</cp:lastModifiedBy>
  <cp:revision>137</cp:revision>
  <cp:lastPrinted>2018-04-25T13:23:02Z</cp:lastPrinted>
  <dcterms:created xsi:type="dcterms:W3CDTF">2017-02-02T13:59:33Z</dcterms:created>
  <dcterms:modified xsi:type="dcterms:W3CDTF">2021-12-08T10:43:37Z</dcterms:modified>
</cp:coreProperties>
</file>